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8" r:id="rId2"/>
    <p:sldId id="269" r:id="rId3"/>
    <p:sldId id="270" r:id="rId4"/>
    <p:sldId id="273" r:id="rId5"/>
    <p:sldId id="274" r:id="rId6"/>
    <p:sldId id="286" r:id="rId7"/>
    <p:sldId id="277" r:id="rId8"/>
    <p:sldId id="283" r:id="rId9"/>
    <p:sldId id="281" r:id="rId10"/>
    <p:sldId id="284" r:id="rId11"/>
    <p:sldId id="287" r:id="rId12"/>
    <p:sldId id="289" r:id="rId13"/>
    <p:sldId id="290" r:id="rId14"/>
    <p:sldId id="272" r:id="rId15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21A"/>
    <a:srgbClr val="DCBB30"/>
    <a:srgbClr val="9B9B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41" autoAdjust="0"/>
  </p:normalViewPr>
  <p:slideViewPr>
    <p:cSldViewPr>
      <p:cViewPr>
        <p:scale>
          <a:sx n="100" d="100"/>
          <a:sy n="100" d="100"/>
        </p:scale>
        <p:origin x="-99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Gr&#257;mata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lv-L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lang="lv-LV" sz="2000" b="1" kern="1200" dirty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defRPr>
            </a:pPr>
            <a:r>
              <a:rPr lang="lv-LV" sz="2000" b="1" kern="1200" dirty="0" err="1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Legal</a:t>
            </a:r>
            <a:r>
              <a:rPr lang="lv-LV" sz="2000" b="1" kern="1200" dirty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 </a:t>
            </a:r>
            <a:r>
              <a:rPr lang="lv-LV" sz="2000" b="1" kern="1200" dirty="0" err="1" smtClean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entities</a:t>
            </a:r>
            <a:endParaRPr lang="lv-LV" sz="2000" b="1" kern="1200" dirty="0">
              <a:solidFill>
                <a:srgbClr val="FEB21A"/>
              </a:solidFill>
              <a:latin typeface="Myriad Pro" pitchFamily="34" charset="0"/>
              <a:ea typeface="+mj-ea"/>
              <a:cs typeface="+mj-cs"/>
            </a:endParaRPr>
          </a:p>
        </c:rich>
      </c:tx>
      <c:layout>
        <c:manualLayout>
          <c:xMode val="edge"/>
          <c:yMode val="edge"/>
          <c:x val="0.34136483264847062"/>
          <c:y val="7.6557053088894475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Lapa1!$H$13</c:f>
              <c:strCache>
                <c:ptCount val="1"/>
                <c:pt idx="0">
                  <c:v>Legal entity</c:v>
                </c:pt>
              </c:strCache>
            </c:strRef>
          </c:tx>
          <c:invertIfNegative val="0"/>
          <c:cat>
            <c:strRef>
              <c:f>Lapa1!$G$14:$G$28</c:f>
              <c:strCache>
                <c:ptCount val="15"/>
                <c:pt idx="0">
                  <c:v>Trade</c:v>
                </c:pt>
                <c:pt idx="1">
                  <c:v>Building</c:v>
                </c:pt>
                <c:pt idx="2">
                  <c:v>Finance, insurance</c:v>
                </c:pt>
                <c:pt idx="3">
                  <c:v>Houshold servides</c:v>
                </c:pt>
                <c:pt idx="4">
                  <c:v>Industry</c:v>
                </c:pt>
                <c:pt idx="5">
                  <c:v>Food</c:v>
                </c:pt>
                <c:pt idx="6">
                  <c:v>Legal services</c:v>
                </c:pt>
                <c:pt idx="7">
                  <c:v>State and local government</c:v>
                </c:pt>
                <c:pt idx="8">
                  <c:v>Car</c:v>
                </c:pt>
                <c:pt idx="9">
                  <c:v>Education</c:v>
                </c:pt>
                <c:pt idx="10">
                  <c:v>Recreation</c:v>
                </c:pt>
                <c:pt idx="11">
                  <c:v>Medicine, health</c:v>
                </c:pt>
                <c:pt idx="12">
                  <c:v>Beauty</c:v>
                </c:pt>
                <c:pt idx="13">
                  <c:v>Accomodation</c:v>
                </c:pt>
                <c:pt idx="14">
                  <c:v>Pet shop</c:v>
                </c:pt>
              </c:strCache>
            </c:strRef>
          </c:cat>
          <c:val>
            <c:numRef>
              <c:f>Lapa1!$H$14:$H$28</c:f>
              <c:numCache>
                <c:formatCode>General</c:formatCode>
                <c:ptCount val="15"/>
                <c:pt idx="0">
                  <c:v>84</c:v>
                </c:pt>
                <c:pt idx="1">
                  <c:v>29</c:v>
                </c:pt>
                <c:pt idx="2">
                  <c:v>14</c:v>
                </c:pt>
                <c:pt idx="3">
                  <c:v>13</c:v>
                </c:pt>
                <c:pt idx="4">
                  <c:v>12</c:v>
                </c:pt>
                <c:pt idx="5">
                  <c:v>8</c:v>
                </c:pt>
                <c:pt idx="6">
                  <c:v>6</c:v>
                </c:pt>
                <c:pt idx="7">
                  <c:v>5</c:v>
                </c:pt>
                <c:pt idx="8">
                  <c:v>3</c:v>
                </c:pt>
                <c:pt idx="9">
                  <c:v>3</c:v>
                </c:pt>
                <c:pt idx="10">
                  <c:v>2</c:v>
                </c:pt>
                <c:pt idx="11">
                  <c:v>2</c:v>
                </c:pt>
                <c:pt idx="12">
                  <c:v>2</c:v>
                </c:pt>
                <c:pt idx="13">
                  <c:v>1</c:v>
                </c:pt>
                <c:pt idx="14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67422080"/>
        <c:axId val="67423616"/>
        <c:axId val="0"/>
      </c:bar3DChart>
      <c:catAx>
        <c:axId val="67422080"/>
        <c:scaling>
          <c:orientation val="minMax"/>
        </c:scaling>
        <c:delete val="0"/>
        <c:axPos val="b"/>
        <c:majorTickMark val="out"/>
        <c:minorTickMark val="none"/>
        <c:tickLblPos val="nextTo"/>
        <c:crossAx val="67423616"/>
        <c:crosses val="autoZero"/>
        <c:auto val="1"/>
        <c:lblAlgn val="ctr"/>
        <c:lblOffset val="100"/>
        <c:noMultiLvlLbl val="0"/>
      </c:catAx>
      <c:valAx>
        <c:axId val="674236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742208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uva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" y="3856209"/>
            <a:ext cx="8977140" cy="2381103"/>
          </a:xfrm>
          <a:prstGeom prst="rect">
            <a:avLst/>
          </a:prstGeom>
        </p:spPr>
      </p:pic>
      <p:pic>
        <p:nvPicPr>
          <p:cNvPr id="9" name="Kuva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99" y="6318000"/>
            <a:ext cx="2462603" cy="438337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685800" y="2276873"/>
            <a:ext cx="7772400" cy="648072"/>
          </a:xfrm>
        </p:spPr>
        <p:txBody>
          <a:bodyPr>
            <a:normAutofit/>
          </a:bodyPr>
          <a:lstStyle>
            <a:lvl1pPr>
              <a:defRPr sz="36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 hasCustomPrompt="1"/>
          </p:nvPr>
        </p:nvSpPr>
        <p:spPr>
          <a:xfrm>
            <a:off x="683568" y="2996952"/>
            <a:ext cx="7776864" cy="36004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b="0">
                <a:solidFill>
                  <a:schemeClr val="tx1"/>
                </a:solidFill>
                <a:latin typeface="Myriad Pro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Add the subtitle here</a:t>
            </a:r>
            <a:endParaRPr lang="en-US" noProof="0" dirty="0"/>
          </a:p>
        </p:txBody>
      </p:sp>
      <p:sp>
        <p:nvSpPr>
          <p:cNvPr id="12" name="Tekstin paikkamerkki 11"/>
          <p:cNvSpPr>
            <a:spLocks noGrp="1"/>
          </p:cNvSpPr>
          <p:nvPr>
            <p:ph type="body" sz="quarter" idx="11" hasCustomPrompt="1"/>
          </p:nvPr>
        </p:nvSpPr>
        <p:spPr>
          <a:xfrm>
            <a:off x="7452419" y="6408000"/>
            <a:ext cx="1584077" cy="250291"/>
          </a:xfrm>
        </p:spPr>
        <p:txBody>
          <a:bodyPr>
            <a:noAutofit/>
          </a:bodyPr>
          <a:lstStyle>
            <a:lvl1pPr marL="0" indent="0" algn="r">
              <a:buNone/>
              <a:defRPr sz="1000" b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pPr lvl="0"/>
            <a:r>
              <a:rPr lang="en-US" noProof="0" dirty="0" smtClean="0"/>
              <a:t>Date</a:t>
            </a:r>
          </a:p>
        </p:txBody>
      </p:sp>
      <p:sp>
        <p:nvSpPr>
          <p:cNvPr id="15" name="Tekstin paikkamerkki 11"/>
          <p:cNvSpPr>
            <a:spLocks noGrp="1"/>
          </p:cNvSpPr>
          <p:nvPr>
            <p:ph type="body" sz="quarter" idx="12" hasCustomPrompt="1"/>
          </p:nvPr>
        </p:nvSpPr>
        <p:spPr>
          <a:xfrm>
            <a:off x="3005851" y="3645024"/>
            <a:ext cx="3132298" cy="288032"/>
          </a:xfrm>
        </p:spPr>
        <p:txBody>
          <a:bodyPr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pPr lvl="0"/>
            <a:r>
              <a:rPr lang="en-US" noProof="0" dirty="0" smtClean="0"/>
              <a:t>Speaker</a:t>
            </a:r>
          </a:p>
        </p:txBody>
      </p:sp>
      <p:sp>
        <p:nvSpPr>
          <p:cNvPr id="19" name="Tekstiruutu 18"/>
          <p:cNvSpPr txBox="1"/>
          <p:nvPr userDrawn="1"/>
        </p:nvSpPr>
        <p:spPr>
          <a:xfrm>
            <a:off x="1619672" y="719621"/>
            <a:ext cx="5616624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sz="1200" b="0" i="1" noProof="0" dirty="0" smtClean="0">
                <a:latin typeface="Myriad Pro" pitchFamily="34" charset="0"/>
              </a:rPr>
              <a:t>Integrated Planning and Partnership Model </a:t>
            </a:r>
            <a:br>
              <a:rPr lang="en-US" sz="1200" b="0" i="1" noProof="0" dirty="0" smtClean="0">
                <a:latin typeface="Myriad Pro" pitchFamily="34" charset="0"/>
              </a:rPr>
            </a:br>
            <a:r>
              <a:rPr lang="en-US" sz="1200" b="0" i="1" noProof="0" dirty="0" smtClean="0">
                <a:latin typeface="Myriad Pro" pitchFamily="34" charset="0"/>
              </a:rPr>
              <a:t>for Brownfield Regeneration</a:t>
            </a:r>
            <a:endParaRPr lang="en-US" sz="1200" b="0" i="1" noProof="0" dirty="0">
              <a:latin typeface="Myriad Pro" pitchFamily="34" charset="0"/>
            </a:endParaRPr>
          </a:p>
        </p:txBody>
      </p:sp>
      <p:pic>
        <p:nvPicPr>
          <p:cNvPr id="20" name="Kuva 1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873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000" y="5187600"/>
            <a:ext cx="1688980" cy="1648445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457200" y="1556792"/>
            <a:ext cx="8229600" cy="854968"/>
          </a:xfrm>
        </p:spPr>
        <p:txBody>
          <a:bodyPr>
            <a:normAutofit/>
          </a:bodyPr>
          <a:lstStyle>
            <a:lvl1pPr algn="l">
              <a:defRPr sz="32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 hasCustomPrompt="1"/>
          </p:nvPr>
        </p:nvSpPr>
        <p:spPr>
          <a:xfrm>
            <a:off x="457200" y="2420888"/>
            <a:ext cx="8229600" cy="3888432"/>
          </a:xfrm>
        </p:spPr>
        <p:txBody>
          <a:bodyPr>
            <a:normAutofit/>
          </a:bodyPr>
          <a:lstStyle>
            <a:lvl1pPr marL="468000" indent="-288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anose="020B0503030403020204" pitchFamily="34" charset="0"/>
              <a:buChar char="−"/>
              <a:defRPr sz="1600">
                <a:latin typeface="Myriad Pro" pitchFamily="34" charset="0"/>
              </a:defRPr>
            </a:lvl1pPr>
            <a:lvl2pPr marL="1080000" indent="-216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  <a:defRPr sz="12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Text</a:t>
            </a:r>
          </a:p>
        </p:txBody>
      </p:sp>
      <p:pic>
        <p:nvPicPr>
          <p:cNvPr id="14" name="Kuva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sp>
        <p:nvSpPr>
          <p:cNvPr id="9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</p:spTree>
    <p:extLst>
      <p:ext uri="{BB962C8B-B14F-4D97-AF65-F5344CB8AC3E}">
        <p14:creationId xmlns:p14="http://schemas.microsoft.com/office/powerpoint/2010/main" val="3850029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 hasCustomPrompt="1"/>
          </p:nvPr>
        </p:nvSpPr>
        <p:spPr>
          <a:xfrm>
            <a:off x="457200" y="1556792"/>
            <a:ext cx="4042792" cy="864096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11" name="Sisällön paikkamerkki 2"/>
          <p:cNvSpPr>
            <a:spLocks noGrp="1"/>
          </p:cNvSpPr>
          <p:nvPr>
            <p:ph idx="10" hasCustomPrompt="1"/>
          </p:nvPr>
        </p:nvSpPr>
        <p:spPr>
          <a:xfrm>
            <a:off x="452769" y="2420888"/>
            <a:ext cx="4047223" cy="3960440"/>
          </a:xfrm>
        </p:spPr>
        <p:txBody>
          <a:bodyPr>
            <a:normAutofit/>
          </a:bodyPr>
          <a:lstStyle>
            <a:lvl1pPr marL="468000" indent="-288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anose="020B0503030403020204" pitchFamily="34" charset="0"/>
              <a:buChar char="−"/>
              <a:defRPr sz="1600">
                <a:latin typeface="Myriad Pro" pitchFamily="34" charset="0"/>
              </a:defRPr>
            </a:lvl1pPr>
            <a:lvl2pPr marL="1080000" indent="-21600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  <a:defRPr sz="12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  <a:p>
            <a:pPr lvl="1"/>
            <a:r>
              <a:rPr lang="en-US" noProof="0" dirty="0" smtClean="0"/>
              <a:t>Text</a:t>
            </a:r>
          </a:p>
        </p:txBody>
      </p:sp>
      <p:sp>
        <p:nvSpPr>
          <p:cNvPr id="16" name="Kuvan paikkamerkki 15"/>
          <p:cNvSpPr>
            <a:spLocks noGrp="1"/>
          </p:cNvSpPr>
          <p:nvPr>
            <p:ph type="pic" sz="quarter" idx="12" hasCustomPrompt="1"/>
          </p:nvPr>
        </p:nvSpPr>
        <p:spPr>
          <a:xfrm>
            <a:off x="4932040" y="0"/>
            <a:ext cx="4211960" cy="68580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latin typeface="Myriad Pro" pitchFamily="34" charset="0"/>
              </a:defRPr>
            </a:lvl1pPr>
          </a:lstStyle>
          <a:p>
            <a:r>
              <a:rPr lang="fi-FI" dirty="0" err="1" smtClean="0"/>
              <a:t>Add</a:t>
            </a:r>
            <a:r>
              <a:rPr lang="fi-FI" dirty="0" smtClean="0"/>
              <a:t> an image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pressing</a:t>
            </a:r>
            <a:r>
              <a:rPr lang="fi-FI" dirty="0" smtClean="0"/>
              <a:t> </a:t>
            </a:r>
            <a:br>
              <a:rPr lang="fi-FI" dirty="0" smtClean="0"/>
            </a:br>
            <a:r>
              <a:rPr lang="fi-FI" dirty="0" smtClean="0"/>
              <a:t>an </a:t>
            </a:r>
            <a:r>
              <a:rPr lang="fi-FI" dirty="0" err="1" smtClean="0"/>
              <a:t>icon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middle</a:t>
            </a:r>
            <a:endParaRPr lang="en-US" dirty="0"/>
          </a:p>
        </p:txBody>
      </p:sp>
      <p:pic>
        <p:nvPicPr>
          <p:cNvPr id="12" name="Kuva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sp>
        <p:nvSpPr>
          <p:cNvPr id="1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</p:spTree>
    <p:extLst>
      <p:ext uri="{BB962C8B-B14F-4D97-AF65-F5344CB8AC3E}">
        <p14:creationId xmlns:p14="http://schemas.microsoft.com/office/powerpoint/2010/main" val="1212637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uvan paikkamerkki 1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54452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latin typeface="Myriad Pro" pitchFamily="34" charset="0"/>
              </a:defRPr>
            </a:lvl1pPr>
          </a:lstStyle>
          <a:p>
            <a:r>
              <a:rPr lang="fi-FI" dirty="0" err="1" smtClean="0"/>
              <a:t>Add</a:t>
            </a:r>
            <a:r>
              <a:rPr lang="fi-FI" dirty="0" smtClean="0"/>
              <a:t> an image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pressing</a:t>
            </a:r>
            <a:r>
              <a:rPr lang="fi-FI" dirty="0" smtClean="0"/>
              <a:t> an </a:t>
            </a:r>
            <a:r>
              <a:rPr lang="fi-FI" dirty="0" err="1" smtClean="0"/>
              <a:t>icon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middle</a:t>
            </a:r>
            <a:endParaRPr lang="en-US" dirty="0"/>
          </a:p>
        </p:txBody>
      </p:sp>
      <p:sp>
        <p:nvSpPr>
          <p:cNvPr id="6" name="Otsikko 1"/>
          <p:cNvSpPr>
            <a:spLocks noGrp="1"/>
          </p:cNvSpPr>
          <p:nvPr>
            <p:ph type="title" hasCustomPrompt="1"/>
          </p:nvPr>
        </p:nvSpPr>
        <p:spPr>
          <a:xfrm>
            <a:off x="467544" y="5589240"/>
            <a:ext cx="8208912" cy="432048"/>
          </a:xfrm>
        </p:spPr>
        <p:txBody>
          <a:bodyPr>
            <a:normAutofit/>
          </a:bodyPr>
          <a:lstStyle>
            <a:lvl1pPr algn="l">
              <a:defRPr sz="2000" b="1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title here</a:t>
            </a:r>
            <a:endParaRPr lang="en-US" noProof="0" dirty="0"/>
          </a:p>
        </p:txBody>
      </p:sp>
      <p:sp>
        <p:nvSpPr>
          <p:cNvPr id="7" name="Sisällön paikkamerkki 2"/>
          <p:cNvSpPr>
            <a:spLocks noGrp="1"/>
          </p:cNvSpPr>
          <p:nvPr>
            <p:ph idx="10" hasCustomPrompt="1"/>
          </p:nvPr>
        </p:nvSpPr>
        <p:spPr>
          <a:xfrm>
            <a:off x="467544" y="6021288"/>
            <a:ext cx="8208912" cy="64807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anose="020B0503030403020204" pitchFamily="34" charset="0"/>
              <a:buNone/>
              <a:defRPr sz="1400">
                <a:latin typeface="Myriad Pro" pitchFamily="34" charset="0"/>
              </a:defRPr>
            </a:lvl1pPr>
            <a:lvl2pPr marL="864000" indent="0">
              <a:lnSpc>
                <a:spcPct val="114000"/>
              </a:lnSpc>
              <a:spcBef>
                <a:spcPts val="0"/>
              </a:spcBef>
              <a:spcAft>
                <a:spcPts val="800"/>
              </a:spcAft>
              <a:buClrTx/>
              <a:buFont typeface="Myriad Pro" pitchFamily="34" charset="0"/>
              <a:buNone/>
              <a:defRPr sz="1200">
                <a:latin typeface="Myriad Pro" pitchFamily="34" charset="0"/>
              </a:defRPr>
            </a:lvl2pPr>
            <a:lvl3pPr>
              <a:defRPr sz="1800">
                <a:latin typeface="Myriad Pro" pitchFamily="34" charset="0"/>
              </a:defRPr>
            </a:lvl3pPr>
            <a:lvl4pPr>
              <a:defRPr sz="1600">
                <a:latin typeface="Myriad Pro" pitchFamily="34" charset="0"/>
              </a:defRPr>
            </a:lvl4pPr>
            <a:lvl5pPr>
              <a:defRPr sz="1600">
                <a:latin typeface="Myriad Pro" pitchFamily="34" charset="0"/>
              </a:defRPr>
            </a:lvl5pPr>
          </a:lstStyle>
          <a:p>
            <a:pPr lvl="0"/>
            <a:r>
              <a:rPr lang="en-US" noProof="0" dirty="0" smtClean="0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494709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99" y="6303031"/>
            <a:ext cx="2462603" cy="438337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619672" y="1484784"/>
            <a:ext cx="6984776" cy="648072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“thank you” here</a:t>
            </a:r>
            <a:endParaRPr lang="en-US" noProof="0" dirty="0"/>
          </a:p>
        </p:txBody>
      </p:sp>
      <p:sp>
        <p:nvSpPr>
          <p:cNvPr id="15" name="Tekstin paikkamerkki 11"/>
          <p:cNvSpPr>
            <a:spLocks noGrp="1"/>
          </p:cNvSpPr>
          <p:nvPr>
            <p:ph type="body" sz="quarter" idx="12" hasCustomPrompt="1"/>
          </p:nvPr>
        </p:nvSpPr>
        <p:spPr>
          <a:xfrm>
            <a:off x="1619672" y="2204864"/>
            <a:ext cx="4922006" cy="1368152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Contact information</a:t>
            </a:r>
            <a:endParaRPr lang="en-US" noProof="0" dirty="0"/>
          </a:p>
        </p:txBody>
      </p:sp>
      <p:sp>
        <p:nvSpPr>
          <p:cNvPr id="11" name="Tekstiruutu 10"/>
          <p:cNvSpPr txBox="1"/>
          <p:nvPr userDrawn="1"/>
        </p:nvSpPr>
        <p:spPr>
          <a:xfrm>
            <a:off x="5724128" y="6373573"/>
            <a:ext cx="3240360" cy="295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en-US" sz="1200" b="1" noProof="0" dirty="0" smtClean="0">
                <a:solidFill>
                  <a:srgbClr val="FEB21A"/>
                </a:solidFill>
                <a:latin typeface="Myriad Pro" pitchFamily="34" charset="0"/>
              </a:rPr>
              <a:t>www.balticurbanlab.eu</a:t>
            </a:r>
            <a:endParaRPr lang="en-US" sz="1200" b="1" noProof="0" dirty="0">
              <a:solidFill>
                <a:srgbClr val="FEB21A"/>
              </a:solidFill>
              <a:latin typeface="Myriad Pro" pitchFamily="34" charset="0"/>
            </a:endParaRPr>
          </a:p>
        </p:txBody>
      </p:sp>
      <p:pic>
        <p:nvPicPr>
          <p:cNvPr id="14" name="Kuva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sp>
        <p:nvSpPr>
          <p:cNvPr id="21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  <p:sp>
        <p:nvSpPr>
          <p:cNvPr id="23" name="Kuvan paikkamerkki 15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816000"/>
            <a:ext cx="9144000" cy="2361864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latin typeface="Myriad Pro" pitchFamily="34" charset="0"/>
              </a:defRPr>
            </a:lvl1pPr>
          </a:lstStyle>
          <a:p>
            <a:r>
              <a:rPr lang="fi-FI" dirty="0" err="1" smtClean="0"/>
              <a:t>Add</a:t>
            </a:r>
            <a:r>
              <a:rPr lang="fi-FI" dirty="0" smtClean="0"/>
              <a:t> an image </a:t>
            </a:r>
            <a:r>
              <a:rPr lang="fi-FI" dirty="0" err="1" smtClean="0"/>
              <a:t>here</a:t>
            </a:r>
            <a:r>
              <a:rPr lang="fi-FI" dirty="0" smtClean="0"/>
              <a:t> </a:t>
            </a:r>
            <a:r>
              <a:rPr lang="fi-FI" dirty="0" err="1" smtClean="0"/>
              <a:t>by</a:t>
            </a:r>
            <a:r>
              <a:rPr lang="fi-FI" dirty="0" smtClean="0"/>
              <a:t> </a:t>
            </a:r>
            <a:r>
              <a:rPr lang="fi-FI" dirty="0" err="1" smtClean="0"/>
              <a:t>pressing</a:t>
            </a:r>
            <a:r>
              <a:rPr lang="fi-FI" dirty="0" smtClean="0"/>
              <a:t> an </a:t>
            </a:r>
            <a:r>
              <a:rPr lang="fi-FI" dirty="0" err="1" smtClean="0"/>
              <a:t>icon</a:t>
            </a:r>
            <a:r>
              <a:rPr lang="fi-FI" dirty="0" smtClean="0"/>
              <a:t> in </a:t>
            </a:r>
            <a:r>
              <a:rPr lang="fi-FI" dirty="0" err="1" smtClean="0"/>
              <a:t>the</a:t>
            </a:r>
            <a:r>
              <a:rPr lang="fi-FI" dirty="0" smtClean="0"/>
              <a:t> </a:t>
            </a:r>
            <a:r>
              <a:rPr lang="fi-FI" dirty="0" err="1" smtClean="0"/>
              <a:t>middle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817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699" y="6303031"/>
            <a:ext cx="2462603" cy="438337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 hasCustomPrompt="1"/>
          </p:nvPr>
        </p:nvSpPr>
        <p:spPr>
          <a:xfrm>
            <a:off x="1619672" y="1700808"/>
            <a:ext cx="6984776" cy="648072"/>
          </a:xfr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FEB21A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Add the “thank you” here</a:t>
            </a:r>
            <a:endParaRPr lang="en-US" noProof="0" dirty="0"/>
          </a:p>
        </p:txBody>
      </p:sp>
      <p:sp>
        <p:nvSpPr>
          <p:cNvPr id="15" name="Tekstin paikkamerkki 11"/>
          <p:cNvSpPr>
            <a:spLocks noGrp="1"/>
          </p:cNvSpPr>
          <p:nvPr>
            <p:ph type="body" sz="quarter" idx="12" hasCustomPrompt="1"/>
          </p:nvPr>
        </p:nvSpPr>
        <p:spPr>
          <a:xfrm>
            <a:off x="1619672" y="2420888"/>
            <a:ext cx="4922006" cy="1512170"/>
          </a:xfrm>
        </p:spPr>
        <p:txBody>
          <a:bodyPr>
            <a:noAutofit/>
          </a:bodyPr>
          <a:lstStyle>
            <a:lvl1pPr marL="0" indent="0" algn="l">
              <a:lnSpc>
                <a:spcPct val="100000"/>
              </a:lnSpc>
              <a:buNone/>
              <a:defRPr sz="1200" b="0" baseline="0">
                <a:solidFill>
                  <a:schemeClr val="tx1"/>
                </a:solidFill>
                <a:latin typeface="Myriad Pro" pitchFamily="34" charset="0"/>
              </a:defRPr>
            </a:lvl1pPr>
          </a:lstStyle>
          <a:p>
            <a:r>
              <a:rPr lang="en-US" noProof="0" dirty="0" smtClean="0"/>
              <a:t>Contact information</a:t>
            </a:r>
            <a:endParaRPr lang="en-US" noProof="0" dirty="0"/>
          </a:p>
        </p:txBody>
      </p:sp>
      <p:sp>
        <p:nvSpPr>
          <p:cNvPr id="11" name="Tekstiruutu 10"/>
          <p:cNvSpPr txBox="1"/>
          <p:nvPr userDrawn="1"/>
        </p:nvSpPr>
        <p:spPr>
          <a:xfrm>
            <a:off x="5724128" y="6373573"/>
            <a:ext cx="3240360" cy="2957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en-US" sz="1200" b="1" noProof="0" dirty="0" smtClean="0">
                <a:solidFill>
                  <a:srgbClr val="9B9B9B"/>
                </a:solidFill>
                <a:latin typeface="Myriad Pro" pitchFamily="34" charset="0"/>
              </a:rPr>
              <a:t>www.balticurbanlab.eu</a:t>
            </a:r>
            <a:endParaRPr lang="en-US" sz="1200" b="1" noProof="0" dirty="0">
              <a:solidFill>
                <a:srgbClr val="9B9B9B"/>
              </a:solidFill>
              <a:latin typeface="Myriad Pro" pitchFamily="34" charset="0"/>
            </a:endParaRPr>
          </a:p>
        </p:txBody>
      </p:sp>
      <p:pic>
        <p:nvPicPr>
          <p:cNvPr id="16" name="Kuva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37" y="417173"/>
            <a:ext cx="1136479" cy="1139619"/>
          </a:xfrm>
          <a:prstGeom prst="rect">
            <a:avLst/>
          </a:prstGeom>
        </p:spPr>
      </p:pic>
      <p:pic>
        <p:nvPicPr>
          <p:cNvPr id="20" name="Kuva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30" y="3856209"/>
            <a:ext cx="8977140" cy="2381103"/>
          </a:xfrm>
          <a:prstGeom prst="rect">
            <a:avLst/>
          </a:prstGeom>
        </p:spPr>
      </p:pic>
      <p:sp>
        <p:nvSpPr>
          <p:cNvPr id="22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1619672" y="726811"/>
            <a:ext cx="3960440" cy="520344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spcBef>
                <a:spcPts val="0"/>
              </a:spcBef>
              <a:buFontTx/>
              <a:buNone/>
              <a:defRPr sz="1200" b="0" i="1" baseline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pPr lvl="0"/>
            <a:r>
              <a:rPr lang="en-US" dirty="0" smtClean="0"/>
              <a:t>Add the presentation’s main title here. Share it into two lines if it’s long enough. If not, center one line with the logo.</a:t>
            </a:r>
          </a:p>
        </p:txBody>
      </p:sp>
    </p:spTree>
    <p:extLst>
      <p:ext uri="{BB962C8B-B14F-4D97-AF65-F5344CB8AC3E}">
        <p14:creationId xmlns:p14="http://schemas.microsoft.com/office/powerpoint/2010/main" val="624432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1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1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pPr/>
              <a:t>1/18/2016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942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18.1.2016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32184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79962F-4665-4194-914B-1D25593D6662}" type="datetimeFigureOut">
              <a:rPr lang="fi-FI" smtClean="0"/>
              <a:t>18.1.2016</a:t>
            </a:fld>
            <a:endParaRPr lang="fi-FI" dirty="0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 dirty="0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573DA5-75A3-4FC7-8AB4-1E43DCB5521F}" type="slidenum">
              <a:rPr lang="fi-FI" smtClean="0"/>
              <a:t>‹#›</a:t>
            </a:fld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00080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2" r:id="rId2"/>
    <p:sldLayoutId id="2147483663" r:id="rId3"/>
    <p:sldLayoutId id="2147483655" r:id="rId4"/>
    <p:sldLayoutId id="2147483666" r:id="rId5"/>
    <p:sldLayoutId id="2147483664" r:id="rId6"/>
    <p:sldLayoutId id="2147483667" r:id="rId7"/>
    <p:sldLayoutId id="2147483668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/>
              <a:t>City Pilot in </a:t>
            </a:r>
            <a:r>
              <a:rPr lang="lv-LV" dirty="0" err="1"/>
              <a:t>Riga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lv-LV" dirty="0" err="1" smtClean="0"/>
              <a:t>Mūkusalas</a:t>
            </a:r>
            <a:r>
              <a:rPr lang="lv-LV" dirty="0" smtClean="0"/>
              <a:t> </a:t>
            </a:r>
            <a:r>
              <a:rPr lang="lv-LV" dirty="0" err="1" smtClean="0"/>
              <a:t>street</a:t>
            </a:r>
            <a:endParaRPr lang="lv-LV" dirty="0" smtClean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lv-LV" dirty="0" smtClean="0"/>
              <a:t>19.01.2015.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3005851" y="3645024"/>
            <a:ext cx="3132298" cy="864096"/>
          </a:xfrm>
        </p:spPr>
        <p:txBody>
          <a:bodyPr/>
          <a:lstStyle/>
          <a:p>
            <a:r>
              <a:rPr lang="lv-LV" dirty="0" smtClean="0"/>
              <a:t>Jana Grīnhofa</a:t>
            </a:r>
          </a:p>
          <a:p>
            <a:r>
              <a:rPr lang="en-US" dirty="0" smtClean="0"/>
              <a:t>Board of Project Management</a:t>
            </a:r>
          </a:p>
          <a:p>
            <a:r>
              <a:rPr lang="en-US" dirty="0" smtClean="0"/>
              <a:t>Senior Project Manager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61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203848" y="404664"/>
            <a:ext cx="4824536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fi-FI" dirty="0"/>
              <a:t>Current plans for the </a:t>
            </a:r>
            <a:r>
              <a:rPr lang="fi-FI" dirty="0" smtClean="0"/>
              <a:t>area</a:t>
            </a:r>
            <a:r>
              <a:rPr lang="lv-LV" dirty="0" smtClean="0"/>
              <a:t> </a:t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idx="10"/>
          </p:nvPr>
        </p:nvSpPr>
        <p:spPr>
          <a:xfrm>
            <a:off x="4067944" y="1340768"/>
            <a:ext cx="4680520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400" b="1" dirty="0">
                <a:ea typeface="+mj-ea"/>
                <a:cs typeface="+mj-cs"/>
              </a:rPr>
              <a:t>In the neighbouring territory (</a:t>
            </a:r>
            <a:r>
              <a:rPr lang="en-US" altLang="lv-LV" sz="1400" b="1" dirty="0">
                <a:ea typeface="+mj-ea"/>
                <a:cs typeface="+mj-cs"/>
              </a:rPr>
              <a:t>Innovative and high-tech </a:t>
            </a:r>
            <a:r>
              <a:rPr lang="en-US" altLang="lv-LV" sz="1400" b="1" dirty="0" err="1">
                <a:ea typeface="+mj-ea"/>
                <a:cs typeface="+mj-cs"/>
              </a:rPr>
              <a:t>centre</a:t>
            </a:r>
            <a:r>
              <a:rPr lang="en-GB" sz="1400" b="1" dirty="0">
                <a:ea typeface="+mj-ea"/>
                <a:cs typeface="+mj-cs"/>
              </a:rPr>
              <a:t>) University of Latvia are building new complex for natural sciences</a:t>
            </a:r>
            <a:endParaRPr lang="lv-LV" sz="1400" b="1" dirty="0">
              <a:ea typeface="+mj-ea"/>
              <a:cs typeface="+mj-cs"/>
            </a:endParaRPr>
          </a:p>
        </p:txBody>
      </p:sp>
      <p:pic>
        <p:nvPicPr>
          <p:cNvPr id="11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kpaksane\Desktop\LUDU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177577"/>
            <a:ext cx="4366483" cy="27908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88024" y="5284469"/>
            <a:ext cx="3191780" cy="808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4000"/>
              </a:lnSpc>
              <a:spcAft>
                <a:spcPts val="800"/>
              </a:spcAft>
            </a:pPr>
            <a:r>
              <a:rPr lang="en-US" sz="1400" b="1" dirty="0">
                <a:latin typeface="Myriad Pro" pitchFamily="34" charset="0"/>
                <a:ea typeface="+mj-ea"/>
                <a:cs typeface="+mj-cs"/>
              </a:rPr>
              <a:t>Multimodal transport hub in </a:t>
            </a:r>
            <a:r>
              <a:rPr lang="en-US" sz="1400" b="1" dirty="0" err="1">
                <a:latin typeface="Myriad Pro" pitchFamily="34" charset="0"/>
                <a:ea typeface="+mj-ea"/>
                <a:cs typeface="+mj-cs"/>
              </a:rPr>
              <a:t>Torņakalns</a:t>
            </a:r>
            <a:r>
              <a:rPr lang="en-US" sz="1400" b="1" dirty="0">
                <a:latin typeface="Myriad Pro" pitchFamily="34" charset="0"/>
                <a:ea typeface="+mj-ea"/>
                <a:cs typeface="+mj-cs"/>
              </a:rPr>
              <a:t> </a:t>
            </a:r>
            <a:r>
              <a:rPr lang="en-US" sz="1400" b="1" dirty="0" err="1">
                <a:latin typeface="Myriad Pro" pitchFamily="34" charset="0"/>
                <a:ea typeface="+mj-ea"/>
                <a:cs typeface="+mj-cs"/>
              </a:rPr>
              <a:t>neighbourhood</a:t>
            </a:r>
            <a:r>
              <a:rPr lang="en-US" sz="1400" b="1" dirty="0">
                <a:latin typeface="Myriad Pro" pitchFamily="34" charset="0"/>
                <a:ea typeface="+mj-ea"/>
                <a:cs typeface="+mj-cs"/>
              </a:rPr>
              <a:t> with potential Park and Ride</a:t>
            </a: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3" y="1844824"/>
            <a:ext cx="4176464" cy="45862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" name="Taisns bultveida savienotājs 13"/>
          <p:cNvCxnSpPr/>
          <p:nvPr/>
        </p:nvCxnSpPr>
        <p:spPr>
          <a:xfrm flipH="1">
            <a:off x="2771800" y="3681028"/>
            <a:ext cx="3096344" cy="3240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Taisns bultveida savienotājs 14"/>
          <p:cNvCxnSpPr/>
          <p:nvPr/>
        </p:nvCxnSpPr>
        <p:spPr>
          <a:xfrm flipH="1">
            <a:off x="2927276" y="2517426"/>
            <a:ext cx="2522512" cy="33551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8" name="L forma 17"/>
          <p:cNvSpPr/>
          <p:nvPr/>
        </p:nvSpPr>
        <p:spPr>
          <a:xfrm>
            <a:off x="4788024" y="5682991"/>
            <a:ext cx="1585131" cy="606416"/>
          </a:xfrm>
          <a:prstGeom prst="corner">
            <a:avLst>
              <a:gd name="adj1" fmla="val 31152"/>
              <a:gd name="adj2" fmla="val 29581"/>
            </a:avLst>
          </a:prstGeom>
          <a:solidFill>
            <a:srgbClr val="FEB21A"/>
          </a:solidFill>
          <a:ln>
            <a:solidFill>
              <a:srgbClr val="FEB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9" name="L forma 18"/>
          <p:cNvSpPr/>
          <p:nvPr/>
        </p:nvSpPr>
        <p:spPr>
          <a:xfrm flipH="1" flipV="1">
            <a:off x="6408247" y="5134330"/>
            <a:ext cx="1584175" cy="733076"/>
          </a:xfrm>
          <a:prstGeom prst="corner">
            <a:avLst>
              <a:gd name="adj1" fmla="val 25556"/>
              <a:gd name="adj2" fmla="val 26862"/>
            </a:avLst>
          </a:prstGeom>
          <a:solidFill>
            <a:srgbClr val="FEB21A"/>
          </a:solidFill>
          <a:ln>
            <a:solidFill>
              <a:srgbClr val="FEB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cxnSp>
        <p:nvCxnSpPr>
          <p:cNvPr id="20" name="Taisns bultveida savienotājs 19"/>
          <p:cNvCxnSpPr/>
          <p:nvPr/>
        </p:nvCxnSpPr>
        <p:spPr>
          <a:xfrm flipH="1" flipV="1">
            <a:off x="2051720" y="4968454"/>
            <a:ext cx="2952328" cy="53241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19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827584" y="1700808"/>
            <a:ext cx="3765979" cy="936104"/>
          </a:xfrm>
        </p:spPr>
        <p:txBody>
          <a:bodyPr>
            <a:noAutofit/>
          </a:bodyPr>
          <a:lstStyle/>
          <a:p>
            <a:pPr lvl="0"/>
            <a:r>
              <a:rPr lang="en-US" sz="2000" dirty="0"/>
              <a:t>External expertise needed</a:t>
            </a:r>
            <a:endParaRPr lang="lv-LV" sz="2000" dirty="0"/>
          </a:p>
        </p:txBody>
      </p:sp>
      <p:sp>
        <p:nvSpPr>
          <p:cNvPr id="3" name="Satura vietturis 2"/>
          <p:cNvSpPr>
            <a:spLocks noGrp="1"/>
          </p:cNvSpPr>
          <p:nvPr>
            <p:ph idx="10"/>
          </p:nvPr>
        </p:nvSpPr>
        <p:spPr>
          <a:xfrm>
            <a:off x="853230" y="2764768"/>
            <a:ext cx="3778266" cy="4122204"/>
          </a:xfrm>
        </p:spPr>
        <p:txBody>
          <a:bodyPr>
            <a:normAutofit/>
          </a:bodyPr>
          <a:lstStyle/>
          <a:p>
            <a:pPr marL="285750" lvl="0" indent="-285750"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GB" b="1" dirty="0"/>
              <a:t>Current situation analysis (history, plans, inhabitant flows, services, accessibility</a:t>
            </a:r>
            <a:r>
              <a:rPr lang="lv-LV" b="1" dirty="0"/>
              <a:t>, </a:t>
            </a:r>
            <a:r>
              <a:rPr lang="lv-LV" b="1" dirty="0" err="1"/>
              <a:t>geology</a:t>
            </a:r>
            <a:r>
              <a:rPr lang="en-GB" b="1" dirty="0"/>
              <a:t>)</a:t>
            </a:r>
            <a:endParaRPr lang="lv-LV" b="1" dirty="0"/>
          </a:p>
          <a:p>
            <a:pPr marL="285750" lvl="0" indent="-285750"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GB" b="1" dirty="0" smtClean="0"/>
              <a:t>Public </a:t>
            </a:r>
            <a:r>
              <a:rPr lang="en-GB" b="1" dirty="0"/>
              <a:t>opinion survey</a:t>
            </a:r>
            <a:endParaRPr lang="lv-LV" b="1" dirty="0"/>
          </a:p>
          <a:p>
            <a:pPr marL="285750" lvl="0" indent="-285750"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GB" b="1" dirty="0" smtClean="0"/>
              <a:t>Local </a:t>
            </a:r>
            <a:r>
              <a:rPr lang="en-GB" b="1" dirty="0"/>
              <a:t>entrepreneur etc. opinion survey</a:t>
            </a:r>
            <a:endParaRPr lang="lv-LV" b="1" dirty="0"/>
          </a:p>
          <a:p>
            <a:pPr marL="285750" lvl="0" indent="-285750"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lv-LV" b="1" dirty="0" smtClean="0"/>
              <a:t>P</a:t>
            </a:r>
            <a:r>
              <a:rPr lang="en-GB" b="1" dirty="0" err="1"/>
              <a:t>ublic</a:t>
            </a:r>
            <a:r>
              <a:rPr lang="en-GB" b="1" dirty="0"/>
              <a:t> space design</a:t>
            </a:r>
            <a:endParaRPr lang="lv-LV" b="1" dirty="0"/>
          </a:p>
          <a:p>
            <a:pPr marL="285750" lvl="0" indent="-285750"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GB" b="1" dirty="0" smtClean="0"/>
              <a:t>Result </a:t>
            </a:r>
            <a:r>
              <a:rPr lang="en-GB" b="1" dirty="0"/>
              <a:t>dissemination and integration in web</a:t>
            </a:r>
            <a:endParaRPr lang="lv-LV" b="1" dirty="0"/>
          </a:p>
          <a:p>
            <a:endParaRPr lang="lv-LV" dirty="0"/>
          </a:p>
        </p:txBody>
      </p:sp>
      <p:pic>
        <p:nvPicPr>
          <p:cNvPr id="6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aisnstūris 17"/>
          <p:cNvSpPr/>
          <p:nvPr/>
        </p:nvSpPr>
        <p:spPr>
          <a:xfrm>
            <a:off x="5652120" y="1345070"/>
            <a:ext cx="292229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</a:pPr>
            <a:r>
              <a:rPr lang="en-US" sz="2000" b="1" dirty="0">
                <a:solidFill>
                  <a:srgbClr val="FEB21A"/>
                </a:solidFill>
                <a:latin typeface="Myriad Pro" pitchFamily="34" charset="0"/>
              </a:rPr>
              <a:t>Stakeholders to be involved</a:t>
            </a:r>
            <a:endParaRPr lang="lv-LV" sz="2000" b="1" dirty="0">
              <a:solidFill>
                <a:srgbClr val="FEB21A"/>
              </a:solidFill>
              <a:latin typeface="Myriad Pro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64088" y="2425143"/>
            <a:ext cx="2987824" cy="3703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65750" lvl="0" indent="-285750">
              <a:lnSpc>
                <a:spcPct val="94000"/>
              </a:lnSpc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b="1" dirty="0">
                <a:latin typeface="Myriad Pro" pitchFamily="34" charset="0"/>
              </a:rPr>
              <a:t>Municipality</a:t>
            </a:r>
            <a:endParaRPr lang="lv-LV" sz="1500" b="1" dirty="0">
              <a:latin typeface="Myriad Pro" pitchFamily="34" charset="0"/>
            </a:endParaRPr>
          </a:p>
          <a:p>
            <a:pPr marL="465750" lvl="0" indent="-285750">
              <a:lnSpc>
                <a:spcPct val="94000"/>
              </a:lnSpc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b="1" dirty="0">
                <a:latin typeface="Myriad Pro" pitchFamily="34" charset="0"/>
              </a:rPr>
              <a:t>Private partners: owners of the territory and buildings</a:t>
            </a:r>
            <a:endParaRPr lang="lv-LV" sz="1500" b="1" dirty="0">
              <a:latin typeface="Myriad Pro" pitchFamily="34" charset="0"/>
            </a:endParaRPr>
          </a:p>
          <a:p>
            <a:pPr marL="465750" lvl="0" indent="-285750">
              <a:lnSpc>
                <a:spcPct val="94000"/>
              </a:lnSpc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b="1" dirty="0">
                <a:latin typeface="Myriad Pro" pitchFamily="34" charset="0"/>
              </a:rPr>
              <a:t>Representatives from local </a:t>
            </a:r>
            <a:r>
              <a:rPr lang="en-US" sz="1500" b="1" dirty="0" smtClean="0">
                <a:latin typeface="Myriad Pro" pitchFamily="34" charset="0"/>
              </a:rPr>
              <a:t>NGOs</a:t>
            </a:r>
            <a:endParaRPr lang="lv-LV" sz="1500" b="1" dirty="0">
              <a:latin typeface="Myriad Pro" pitchFamily="34" charset="0"/>
            </a:endParaRPr>
          </a:p>
          <a:p>
            <a:pPr marL="465750" lvl="0" indent="-285750">
              <a:lnSpc>
                <a:spcPct val="94000"/>
              </a:lnSpc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b="1" dirty="0">
                <a:latin typeface="Myriad Pro" pitchFamily="34" charset="0"/>
              </a:rPr>
              <a:t>Experts: architect, designer, environment specialist</a:t>
            </a:r>
            <a:r>
              <a:rPr lang="lv-LV" sz="1500" b="1" dirty="0">
                <a:latin typeface="Myriad Pro" pitchFamily="34" charset="0"/>
              </a:rPr>
              <a:t>, </a:t>
            </a:r>
            <a:r>
              <a:rPr lang="lv-LV" sz="1500" b="1" dirty="0" err="1" smtClean="0">
                <a:latin typeface="Myriad Pro" pitchFamily="34" charset="0"/>
              </a:rPr>
              <a:t>scientists</a:t>
            </a:r>
            <a:r>
              <a:rPr lang="en-US" sz="1500" b="1" dirty="0" smtClean="0">
                <a:latin typeface="Myriad Pro" pitchFamily="34" charset="0"/>
              </a:rPr>
              <a:t> </a:t>
            </a:r>
            <a:r>
              <a:rPr lang="en-US" sz="1500" b="1" dirty="0">
                <a:latin typeface="Myriad Pro" pitchFamily="34" charset="0"/>
              </a:rPr>
              <a:t>etc.</a:t>
            </a:r>
            <a:endParaRPr lang="lv-LV" sz="1500" b="1" dirty="0">
              <a:latin typeface="Myriad Pro" pitchFamily="34" charset="0"/>
            </a:endParaRPr>
          </a:p>
          <a:p>
            <a:pPr marL="465750" lvl="0" indent="-285750">
              <a:lnSpc>
                <a:spcPct val="94000"/>
              </a:lnSpc>
              <a:spcAft>
                <a:spcPts val="800"/>
              </a:spcAft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b="1" dirty="0">
                <a:latin typeface="Myriad Pro" pitchFamily="34" charset="0"/>
              </a:rPr>
              <a:t>Ministry of Environmental Protection and Regional Development of the Republic of Latvia</a:t>
            </a:r>
          </a:p>
          <a:p>
            <a:endParaRPr lang="lv-LV" dirty="0"/>
          </a:p>
        </p:txBody>
      </p:sp>
      <p:sp>
        <p:nvSpPr>
          <p:cNvPr id="21" name="L forma 20"/>
          <p:cNvSpPr/>
          <p:nvPr/>
        </p:nvSpPr>
        <p:spPr>
          <a:xfrm flipH="1" flipV="1">
            <a:off x="3059832" y="2492896"/>
            <a:ext cx="1584175" cy="733076"/>
          </a:xfrm>
          <a:prstGeom prst="corner">
            <a:avLst>
              <a:gd name="adj1" fmla="val 25556"/>
              <a:gd name="adj2" fmla="val 26862"/>
            </a:avLst>
          </a:prstGeom>
          <a:solidFill>
            <a:srgbClr val="FEB21A"/>
          </a:solidFill>
          <a:ln>
            <a:solidFill>
              <a:srgbClr val="FEB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2" name="L forma 21"/>
          <p:cNvSpPr/>
          <p:nvPr/>
        </p:nvSpPr>
        <p:spPr>
          <a:xfrm>
            <a:off x="814823" y="5564073"/>
            <a:ext cx="1585131" cy="606416"/>
          </a:xfrm>
          <a:prstGeom prst="corner">
            <a:avLst>
              <a:gd name="adj1" fmla="val 31152"/>
              <a:gd name="adj2" fmla="val 29581"/>
            </a:avLst>
          </a:prstGeom>
          <a:solidFill>
            <a:srgbClr val="FEB21A"/>
          </a:solidFill>
          <a:ln>
            <a:solidFill>
              <a:srgbClr val="FEB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3" name="L forma 22"/>
          <p:cNvSpPr/>
          <p:nvPr/>
        </p:nvSpPr>
        <p:spPr>
          <a:xfrm>
            <a:off x="5527737" y="5312786"/>
            <a:ext cx="1585131" cy="606416"/>
          </a:xfrm>
          <a:prstGeom prst="corner">
            <a:avLst>
              <a:gd name="adj1" fmla="val 31152"/>
              <a:gd name="adj2" fmla="val 29581"/>
            </a:avLst>
          </a:prstGeom>
          <a:solidFill>
            <a:srgbClr val="FEB21A"/>
          </a:solidFill>
          <a:ln>
            <a:solidFill>
              <a:srgbClr val="FEB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4" name="L forma 23"/>
          <p:cNvSpPr/>
          <p:nvPr/>
        </p:nvSpPr>
        <p:spPr>
          <a:xfrm flipH="1" flipV="1">
            <a:off x="6858000" y="2155330"/>
            <a:ext cx="1584175" cy="733076"/>
          </a:xfrm>
          <a:prstGeom prst="corner">
            <a:avLst>
              <a:gd name="adj1" fmla="val 25556"/>
              <a:gd name="adj2" fmla="val 26862"/>
            </a:avLst>
          </a:prstGeom>
          <a:solidFill>
            <a:srgbClr val="FEB21A"/>
          </a:solidFill>
          <a:ln>
            <a:solidFill>
              <a:srgbClr val="FEB2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46363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1607388" y="1340768"/>
            <a:ext cx="6781035" cy="936104"/>
          </a:xfrm>
        </p:spPr>
        <p:txBody>
          <a:bodyPr>
            <a:noAutofit/>
          </a:bodyPr>
          <a:lstStyle/>
          <a:p>
            <a:pPr algn="ctr"/>
            <a:r>
              <a:rPr lang="lv-LV" sz="2900" dirty="0"/>
              <a:t>M</a:t>
            </a:r>
            <a:r>
              <a:rPr lang="en-US" sz="2900" dirty="0" err="1"/>
              <a:t>ethods</a:t>
            </a:r>
            <a:r>
              <a:rPr lang="en-US" sz="2900" dirty="0"/>
              <a:t> and approaches to be developed and tested in the City pilot</a:t>
            </a:r>
            <a:endParaRPr lang="lv-LV" sz="2900" dirty="0"/>
          </a:p>
        </p:txBody>
      </p:sp>
      <p:sp>
        <p:nvSpPr>
          <p:cNvPr id="3" name="Satura vietturis 2"/>
          <p:cNvSpPr>
            <a:spLocks noGrp="1"/>
          </p:cNvSpPr>
          <p:nvPr>
            <p:ph idx="10"/>
          </p:nvPr>
        </p:nvSpPr>
        <p:spPr>
          <a:xfrm>
            <a:off x="539552" y="2348880"/>
            <a:ext cx="7344816" cy="43220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1500" b="1" dirty="0"/>
              <a:t>E</a:t>
            </a:r>
            <a:r>
              <a:rPr lang="en-US" sz="1500" b="1" dirty="0" err="1"/>
              <a:t>xperience</a:t>
            </a:r>
            <a:r>
              <a:rPr lang="en-US" sz="1500" b="1" dirty="0"/>
              <a:t> </a:t>
            </a:r>
            <a:r>
              <a:rPr lang="lv-LV" sz="1500" b="1" dirty="0"/>
              <a:t>(</a:t>
            </a:r>
            <a:r>
              <a:rPr lang="en-US" sz="1500" b="1" dirty="0"/>
              <a:t>several methods for public involvement</a:t>
            </a:r>
            <a:r>
              <a:rPr lang="lv-LV" sz="1500" b="1" dirty="0"/>
              <a:t> </a:t>
            </a:r>
            <a:r>
              <a:rPr lang="en-US" sz="1500" b="1" dirty="0"/>
              <a:t>have been used</a:t>
            </a:r>
            <a:r>
              <a:rPr lang="lv-LV" sz="1500" b="1" dirty="0"/>
              <a:t>)</a:t>
            </a:r>
            <a:endParaRPr lang="en-US" sz="1500" b="1" dirty="0"/>
          </a:p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dirty="0"/>
              <a:t>Discussions</a:t>
            </a:r>
          </a:p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dirty="0"/>
              <a:t>Questionnaires (public opinion survey</a:t>
            </a:r>
            <a:r>
              <a:rPr lang="lv-LV" sz="1500" dirty="0"/>
              <a:t>s</a:t>
            </a:r>
            <a:r>
              <a:rPr lang="en-US" sz="1500" dirty="0"/>
              <a:t>, IT, printed versions in seminars)</a:t>
            </a:r>
          </a:p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dirty="0"/>
              <a:t>Letters</a:t>
            </a:r>
          </a:p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dirty="0"/>
              <a:t>Exhibitions</a:t>
            </a:r>
          </a:p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sz="1500" dirty="0"/>
              <a:t>Seminars</a:t>
            </a:r>
          </a:p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lv-LV" sz="1500" dirty="0"/>
              <a:t>«</a:t>
            </a:r>
            <a:r>
              <a:rPr lang="en-US" sz="1500" dirty="0" err="1"/>
              <a:t>Ideju</a:t>
            </a:r>
            <a:r>
              <a:rPr lang="en-US" sz="1500" dirty="0"/>
              <a:t> </a:t>
            </a:r>
            <a:r>
              <a:rPr lang="en-US" sz="1500" dirty="0" err="1"/>
              <a:t>talka</a:t>
            </a:r>
            <a:r>
              <a:rPr lang="lv-LV" sz="1500" dirty="0"/>
              <a:t>» </a:t>
            </a:r>
            <a:r>
              <a:rPr lang="lv-LV" sz="1500" dirty="0" smtClean="0"/>
              <a:t>(</a:t>
            </a:r>
            <a:r>
              <a:rPr lang="en-US" sz="1500" dirty="0" smtClean="0"/>
              <a:t>brainstorm)</a:t>
            </a:r>
          </a:p>
          <a:p>
            <a:pPr marL="0" indent="0">
              <a:buNone/>
            </a:pPr>
            <a:r>
              <a:rPr lang="en-US" sz="1400" b="1" u="sng" dirty="0" smtClean="0"/>
              <a:t>Problems</a:t>
            </a:r>
            <a:r>
              <a:rPr lang="en-US" sz="1400" b="1" u="sng" dirty="0"/>
              <a:t>:</a:t>
            </a:r>
            <a:r>
              <a:rPr lang="en-US" sz="1400" b="1" dirty="0"/>
              <a:t> </a:t>
            </a:r>
            <a:r>
              <a:rPr lang="en-US" sz="1400" dirty="0"/>
              <a:t>to involve persons, get feedback and to see territory as common and give personal contribution </a:t>
            </a:r>
          </a:p>
          <a:p>
            <a:pPr marL="0" indent="0">
              <a:buNone/>
            </a:pPr>
            <a:r>
              <a:rPr lang="en-US" sz="1400" b="1" u="sng" dirty="0"/>
              <a:t>New approach: </a:t>
            </a:r>
            <a:r>
              <a:rPr lang="en-US" sz="1400" dirty="0"/>
              <a:t>qualitative and professional discussions with stakeholders, fulfil liabilities from municipal side and try to motivate private sector in common contribution to </a:t>
            </a:r>
            <a:r>
              <a:rPr lang="lv-LV" sz="1400" dirty="0" err="1"/>
              <a:t>the</a:t>
            </a:r>
            <a:r>
              <a:rPr lang="lv-LV" sz="1400" dirty="0"/>
              <a:t> </a:t>
            </a:r>
            <a:r>
              <a:rPr lang="en-US" sz="1400" dirty="0"/>
              <a:t>pilot are</a:t>
            </a:r>
            <a:r>
              <a:rPr lang="lv-LV" sz="1400" dirty="0"/>
              <a:t>a</a:t>
            </a:r>
            <a:r>
              <a:rPr lang="en-US" sz="1400" dirty="0"/>
              <a:t> re</a:t>
            </a:r>
            <a:r>
              <a:rPr lang="lv-LV" sz="1400" dirty="0" err="1"/>
              <a:t>vitalization</a:t>
            </a:r>
            <a:r>
              <a:rPr lang="en-US" sz="1400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endParaRPr lang="lv-LV" sz="1500" b="1" dirty="0"/>
          </a:p>
          <a:p>
            <a:endParaRPr lang="lv-LV" dirty="0"/>
          </a:p>
        </p:txBody>
      </p:sp>
      <p:pic>
        <p:nvPicPr>
          <p:cNvPr id="6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24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1907704" y="1628800"/>
            <a:ext cx="5122912" cy="864096"/>
          </a:xfrm>
        </p:spPr>
        <p:txBody>
          <a:bodyPr>
            <a:normAutofit fontScale="90000"/>
          </a:bodyPr>
          <a:lstStyle/>
          <a:p>
            <a:r>
              <a:rPr lang="en-US" dirty="0"/>
              <a:t>Expectations towards the Baltic Urban Lab project </a:t>
            </a: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idx="10"/>
          </p:nvPr>
        </p:nvSpPr>
        <p:spPr>
          <a:xfrm>
            <a:off x="452769" y="2924944"/>
            <a:ext cx="7431599" cy="3456384"/>
          </a:xfrm>
        </p:spPr>
        <p:txBody>
          <a:bodyPr>
            <a:normAutofit/>
          </a:bodyPr>
          <a:lstStyle/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dirty="0" smtClean="0"/>
              <a:t>Experience </a:t>
            </a:r>
            <a:r>
              <a:rPr lang="en-US" dirty="0"/>
              <a:t>exchange in brownfield revitalization process and maintenance</a:t>
            </a:r>
            <a:endParaRPr lang="lv-LV" dirty="0"/>
          </a:p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dirty="0"/>
              <a:t>Experience in definition of brownfields and regular monitoring</a:t>
            </a:r>
          </a:p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dirty="0"/>
              <a:t>Legislation practice (state, municipality possibilities to invest in private property for brownfield revitalization)</a:t>
            </a:r>
          </a:p>
          <a:p>
            <a:pPr>
              <a:buClr>
                <a:srgbClr val="FEB21A"/>
              </a:buClr>
              <a:buFont typeface="Wingdings" panose="05000000000000000000" pitchFamily="2" charset="2"/>
              <a:buChar char="§"/>
            </a:pPr>
            <a:r>
              <a:rPr lang="en-US" dirty="0"/>
              <a:t>Cooperation methods with stakeholders, motivation in revitalization and maintenance process</a:t>
            </a:r>
            <a:endParaRPr lang="lv-LV" dirty="0"/>
          </a:p>
          <a:p>
            <a:endParaRPr lang="lv-LV" dirty="0"/>
          </a:p>
        </p:txBody>
      </p:sp>
      <p:pic>
        <p:nvPicPr>
          <p:cNvPr id="6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163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v-LV" dirty="0" err="1" smtClean="0"/>
              <a:t>Thank</a:t>
            </a:r>
            <a:r>
              <a:rPr lang="lv-LV" dirty="0" smtClean="0"/>
              <a:t> </a:t>
            </a:r>
            <a:r>
              <a:rPr lang="lv-LV" dirty="0" err="1" smtClean="0"/>
              <a:t>you</a:t>
            </a:r>
            <a:r>
              <a:rPr lang="lv-LV" dirty="0" smtClean="0"/>
              <a:t>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>
          <a:xfrm>
            <a:off x="1619672" y="2204864"/>
            <a:ext cx="4896544" cy="1512168"/>
          </a:xfrm>
        </p:spPr>
        <p:txBody>
          <a:bodyPr/>
          <a:lstStyle/>
          <a:p>
            <a:r>
              <a:rPr lang="lv-LV" b="1" dirty="0" smtClean="0"/>
              <a:t>Jana Grīnhofa</a:t>
            </a:r>
            <a:endParaRPr lang="en-US" b="1" dirty="0" smtClean="0"/>
          </a:p>
          <a:p>
            <a:r>
              <a:rPr lang="lv-LV" dirty="0" smtClean="0"/>
              <a:t>Senior Project </a:t>
            </a:r>
            <a:r>
              <a:rPr lang="lv-LV" dirty="0" err="1" smtClean="0"/>
              <a:t>Manager</a:t>
            </a:r>
            <a:endParaRPr lang="en-US" dirty="0" smtClean="0"/>
          </a:p>
          <a:p>
            <a:r>
              <a:rPr lang="lv-LV" dirty="0" err="1" smtClean="0"/>
              <a:t>Riga</a:t>
            </a:r>
            <a:r>
              <a:rPr lang="lv-LV" dirty="0" smtClean="0"/>
              <a:t> </a:t>
            </a:r>
            <a:r>
              <a:rPr lang="lv-LV" dirty="0" err="1" smtClean="0"/>
              <a:t>City</a:t>
            </a:r>
            <a:r>
              <a:rPr lang="lv-LV" dirty="0" smtClean="0"/>
              <a:t> </a:t>
            </a:r>
            <a:r>
              <a:rPr lang="lv-LV" dirty="0" err="1" smtClean="0"/>
              <a:t>Council</a:t>
            </a:r>
            <a:endParaRPr lang="lv-LV" dirty="0" smtClean="0"/>
          </a:p>
          <a:p>
            <a:r>
              <a:rPr lang="lv-LV" dirty="0" err="1" smtClean="0"/>
              <a:t>City</a:t>
            </a:r>
            <a:r>
              <a:rPr lang="lv-LV" dirty="0" smtClean="0"/>
              <a:t> </a:t>
            </a:r>
            <a:r>
              <a:rPr lang="lv-LV" dirty="0" err="1" smtClean="0"/>
              <a:t>Development</a:t>
            </a:r>
            <a:r>
              <a:rPr lang="lv-LV" dirty="0" smtClean="0"/>
              <a:t> </a:t>
            </a:r>
            <a:r>
              <a:rPr lang="lv-LV" dirty="0" err="1" smtClean="0"/>
              <a:t>Department</a:t>
            </a:r>
            <a:endParaRPr lang="en-US" dirty="0" smtClean="0"/>
          </a:p>
          <a:p>
            <a:r>
              <a:rPr lang="en-US" dirty="0" smtClean="0"/>
              <a:t>Mob. +</a:t>
            </a:r>
            <a:r>
              <a:rPr lang="lv-LV" dirty="0" smtClean="0"/>
              <a:t>371 27897353</a:t>
            </a:r>
            <a:endParaRPr lang="en-US" dirty="0" smtClean="0"/>
          </a:p>
          <a:p>
            <a:r>
              <a:rPr lang="en-US" dirty="0" smtClean="0"/>
              <a:t>Email</a:t>
            </a:r>
            <a:r>
              <a:rPr lang="lv-LV" dirty="0" smtClean="0"/>
              <a:t>: jana.grinhofa@riga.lv</a:t>
            </a:r>
            <a:endParaRPr lang="en-US" dirty="0" smtClean="0"/>
          </a:p>
          <a:p>
            <a:r>
              <a:rPr lang="en-US" dirty="0" smtClean="0"/>
              <a:t>www.balticurbanlab.eu | </a:t>
            </a:r>
            <a:r>
              <a:rPr lang="lv-LV" dirty="0" err="1" smtClean="0"/>
              <a:t>www.rdpad.lv</a:t>
            </a:r>
            <a:endParaRPr lang="en-US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65" b="763"/>
          <a:stretch/>
        </p:blipFill>
        <p:spPr/>
      </p:pic>
      <p:pic>
        <p:nvPicPr>
          <p:cNvPr id="7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98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924944"/>
            <a:ext cx="3528392" cy="2232248"/>
          </a:xfrm>
        </p:spPr>
        <p:txBody>
          <a:bodyPr>
            <a:normAutofit fontScale="90000"/>
          </a:bodyPr>
          <a:lstStyle/>
          <a:p>
            <a:r>
              <a:rPr lang="lv-LV" dirty="0" smtClean="0"/>
              <a:t/>
            </a:r>
            <a:br>
              <a:rPr lang="lv-LV" dirty="0" smtClean="0"/>
            </a:br>
            <a:r>
              <a:rPr lang="lv-LV" sz="2000" dirty="0" smtClean="0"/>
              <a:t/>
            </a:r>
            <a:br>
              <a:rPr lang="lv-LV" sz="2000" dirty="0" smtClean="0"/>
            </a:br>
            <a:r>
              <a:rPr lang="lv-LV" sz="2000" dirty="0" smtClean="0"/>
              <a:t>       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city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center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  <a:b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near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river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Daugava;</a:t>
            </a:r>
            <a:b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   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protection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zone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lv-LV" sz="18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of</a:t>
            </a:r>
            <a:r>
              <a:rPr lang="lv-LV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UNESCO World Cultural and Natural Heritage site Historic Centre of Riga</a:t>
            </a:r>
            <a:r>
              <a:rPr lang="lv-LV" sz="1800" b="0" dirty="0" smtClean="0">
                <a:solidFill>
                  <a:schemeClr val="tx1"/>
                </a:solidFill>
                <a:latin typeface="+mj-lt"/>
              </a:rPr>
              <a:t/>
            </a:r>
            <a:br>
              <a:rPr lang="lv-LV" sz="1800" b="0" dirty="0" smtClean="0">
                <a:solidFill>
                  <a:schemeClr val="tx1"/>
                </a:solidFill>
                <a:latin typeface="+mj-lt"/>
              </a:rPr>
            </a:br>
            <a:r>
              <a:rPr lang="lv-LV" sz="1800" b="0" dirty="0" smtClean="0">
                <a:solidFill>
                  <a:schemeClr val="tx1"/>
                </a:solidFill>
                <a:latin typeface="+mj-lt"/>
              </a:rPr>
              <a:t> </a:t>
            </a:r>
            <a:endParaRPr lang="en-US" sz="1800" b="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5" name="Picture 2" descr="G:\Strat.Pl.Nod\Kartes\Apkaim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56792"/>
            <a:ext cx="4770234" cy="5203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vāls 9"/>
          <p:cNvSpPr/>
          <p:nvPr/>
        </p:nvSpPr>
        <p:spPr>
          <a:xfrm>
            <a:off x="2019878" y="4554252"/>
            <a:ext cx="216024" cy="216024"/>
          </a:xfrm>
          <a:prstGeom prst="ellipse">
            <a:avLst/>
          </a:prstGeom>
          <a:solidFill>
            <a:srgbClr val="FEB21A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3" name="Labā bultiņa 2"/>
          <p:cNvSpPr/>
          <p:nvPr/>
        </p:nvSpPr>
        <p:spPr>
          <a:xfrm>
            <a:off x="5071095" y="3356992"/>
            <a:ext cx="830148" cy="360040"/>
          </a:xfrm>
          <a:prstGeom prst="rightArrow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6" name="Labā bultiņa 15"/>
          <p:cNvSpPr/>
          <p:nvPr/>
        </p:nvSpPr>
        <p:spPr>
          <a:xfrm>
            <a:off x="5071095" y="4374579"/>
            <a:ext cx="830148" cy="360040"/>
          </a:xfrm>
          <a:prstGeom prst="rightArrow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7" name="Labā bultiņa 16"/>
          <p:cNvSpPr/>
          <p:nvPr/>
        </p:nvSpPr>
        <p:spPr>
          <a:xfrm>
            <a:off x="5076056" y="3825044"/>
            <a:ext cx="830148" cy="360040"/>
          </a:xfrm>
          <a:prstGeom prst="rightArrow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9" name="TextBox 8"/>
          <p:cNvSpPr txBox="1"/>
          <p:nvPr/>
        </p:nvSpPr>
        <p:spPr>
          <a:xfrm>
            <a:off x="4860032" y="2204864"/>
            <a:ext cx="3550327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2900" b="1" dirty="0" err="1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Mūkusalas</a:t>
            </a:r>
            <a:r>
              <a:rPr lang="lv-LV" sz="2900" b="1" dirty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 </a:t>
            </a:r>
            <a:r>
              <a:rPr lang="lv-LV" sz="2900" b="1" dirty="0" err="1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street</a:t>
            </a:r>
            <a:r>
              <a:rPr lang="lv-LV" sz="2900" b="1" dirty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 </a:t>
            </a:r>
            <a:r>
              <a:rPr lang="lv-LV" sz="2900" b="1" dirty="0" err="1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location</a:t>
            </a:r>
            <a:r>
              <a:rPr lang="lv-LV" sz="2900" b="1" dirty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: </a:t>
            </a:r>
          </a:p>
        </p:txBody>
      </p:sp>
    </p:spTree>
    <p:extLst>
      <p:ext uri="{BB962C8B-B14F-4D97-AF65-F5344CB8AC3E}">
        <p14:creationId xmlns:p14="http://schemas.microsoft.com/office/powerpoint/2010/main" val="425332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āls 18"/>
          <p:cNvSpPr/>
          <p:nvPr/>
        </p:nvSpPr>
        <p:spPr>
          <a:xfrm>
            <a:off x="229697" y="4980737"/>
            <a:ext cx="914400" cy="914400"/>
          </a:xfrm>
          <a:prstGeom prst="ellipse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>
              <a:solidFill>
                <a:srgbClr val="FFC000"/>
              </a:solidFill>
            </a:endParaRPr>
          </a:p>
        </p:txBody>
      </p:sp>
      <p:sp>
        <p:nvSpPr>
          <p:cNvPr id="18" name="Ovāls 17"/>
          <p:cNvSpPr/>
          <p:nvPr/>
        </p:nvSpPr>
        <p:spPr>
          <a:xfrm>
            <a:off x="229697" y="3892131"/>
            <a:ext cx="914400" cy="914400"/>
          </a:xfrm>
          <a:prstGeom prst="ellipse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>
              <a:solidFill>
                <a:srgbClr val="FFC000"/>
              </a:solidFill>
            </a:endParaRPr>
          </a:p>
        </p:txBody>
      </p:sp>
      <p:sp>
        <p:nvSpPr>
          <p:cNvPr id="17" name="Ovāls 16"/>
          <p:cNvSpPr/>
          <p:nvPr/>
        </p:nvSpPr>
        <p:spPr>
          <a:xfrm>
            <a:off x="229697" y="2708920"/>
            <a:ext cx="914400" cy="914400"/>
          </a:xfrm>
          <a:prstGeom prst="ellipse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>
              <a:solidFill>
                <a:srgbClr val="FEB21A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39205" y="1916832"/>
            <a:ext cx="4042792" cy="504056"/>
          </a:xfrm>
        </p:spPr>
        <p:txBody>
          <a:bodyPr>
            <a:normAutofit fontScale="90000"/>
          </a:bodyPr>
          <a:lstStyle/>
          <a:p>
            <a:r>
              <a:rPr lang="lv-LV" dirty="0" smtClean="0"/>
              <a:t>H</a:t>
            </a:r>
            <a:r>
              <a:rPr lang="en-US" dirty="0" err="1" smtClean="0"/>
              <a:t>istorical</a:t>
            </a:r>
            <a:r>
              <a:rPr lang="en-US" dirty="0" smtClean="0"/>
              <a:t> insight</a:t>
            </a:r>
            <a:r>
              <a:rPr lang="lv-LV" dirty="0" smtClean="0"/>
              <a:t>:</a:t>
            </a:r>
            <a:br>
              <a:rPr lang="lv-LV" dirty="0" smtClean="0"/>
            </a:br>
            <a:endParaRPr lang="en-US" dirty="0"/>
          </a:p>
        </p:txBody>
      </p:sp>
      <p:sp>
        <p:nvSpPr>
          <p:cNvPr id="12" name="Attēla vietturis 1"/>
          <p:cNvSpPr txBox="1">
            <a:spLocks/>
          </p:cNvSpPr>
          <p:nvPr/>
        </p:nvSpPr>
        <p:spPr>
          <a:xfrm>
            <a:off x="4188296" y="-9128"/>
            <a:ext cx="4932040" cy="6858000"/>
          </a:xfrm>
          <a:prstGeom prst="rect">
            <a:avLst/>
          </a:prstGeom>
        </p:spPr>
      </p:sp>
      <p:sp>
        <p:nvSpPr>
          <p:cNvPr id="4" name="Attēla vietturis 3"/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14" name="Picture 2" descr="G:\SPN\02_PROJEKTI_IZSTRADE\Mukusalas_promenade\8_Dazadi\Vesturiskas_Bildes\plosti_450.gif"/>
          <p:cNvPicPr>
            <a:picLocks noGrp="1" noChangeAspect="1" noChangeArrowheads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628800"/>
            <a:ext cx="3528392" cy="22738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G:\SPN\02_PROJEKTI_IZSTRADE\Mukusalas_promenade\8_Dazadi\Vesturiskas_Bildes\VESTURES-FAKTI-PAR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048478"/>
            <a:ext cx="3600399" cy="2460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8101" y="2755816"/>
            <a:ext cx="40072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err="1" smtClean="0"/>
              <a:t>From</a:t>
            </a:r>
            <a:r>
              <a:rPr lang="lv-LV" dirty="0" smtClean="0"/>
              <a:t> </a:t>
            </a:r>
            <a:r>
              <a:rPr lang="en-US" dirty="0" smtClean="0"/>
              <a:t>1868</a:t>
            </a:r>
            <a:r>
              <a:rPr lang="lv-LV" dirty="0" smtClean="0"/>
              <a:t> to </a:t>
            </a:r>
            <a:r>
              <a:rPr lang="en-US" dirty="0" smtClean="0"/>
              <a:t>1972</a:t>
            </a:r>
            <a:r>
              <a:rPr lang="lv-LV" dirty="0" smtClean="0"/>
              <a:t> </a:t>
            </a:r>
            <a:r>
              <a:rPr lang="en-US" dirty="0" smtClean="0"/>
              <a:t>- </a:t>
            </a:r>
            <a:r>
              <a:rPr lang="en-US" dirty="0" err="1"/>
              <a:t>Torņakalna</a:t>
            </a:r>
            <a:r>
              <a:rPr lang="en-US" dirty="0"/>
              <a:t> port area (cargo handling and delivery of the right bank or factories</a:t>
            </a:r>
            <a:r>
              <a:rPr lang="en-US" dirty="0" smtClean="0"/>
              <a:t>)</a:t>
            </a:r>
            <a:r>
              <a:rPr lang="lv-LV" dirty="0" smtClean="0"/>
              <a:t>.</a:t>
            </a:r>
          </a:p>
          <a:p>
            <a:endParaRPr lang="lv-LV" dirty="0"/>
          </a:p>
          <a:p>
            <a:r>
              <a:rPr lang="en-US" dirty="0" smtClean="0"/>
              <a:t>In </a:t>
            </a:r>
            <a:r>
              <a:rPr lang="lv-LV" dirty="0" err="1" smtClean="0"/>
              <a:t>the</a:t>
            </a:r>
            <a:r>
              <a:rPr lang="lv-LV" dirty="0" smtClean="0"/>
              <a:t> </a:t>
            </a:r>
            <a:r>
              <a:rPr lang="en-US" dirty="0" smtClean="0"/>
              <a:t>Soviet times</a:t>
            </a:r>
            <a:r>
              <a:rPr lang="lv-LV" dirty="0" smtClean="0"/>
              <a:t> </a:t>
            </a:r>
            <a:r>
              <a:rPr lang="lv-LV" dirty="0" err="1" smtClean="0"/>
              <a:t>there</a:t>
            </a:r>
            <a:r>
              <a:rPr lang="lv-LV" dirty="0" smtClean="0"/>
              <a:t> </a:t>
            </a:r>
            <a:r>
              <a:rPr lang="en-US" dirty="0" smtClean="0"/>
              <a:t>was Riga </a:t>
            </a:r>
            <a:r>
              <a:rPr lang="en-US" dirty="0"/>
              <a:t>radio factory "</a:t>
            </a:r>
            <a:r>
              <a:rPr lang="en-US" dirty="0" err="1"/>
              <a:t>Radiotehnika</a:t>
            </a:r>
            <a:r>
              <a:rPr lang="en-US" dirty="0"/>
              <a:t>", </a:t>
            </a:r>
            <a:r>
              <a:rPr lang="lv-LV" dirty="0" err="1" smtClean="0"/>
              <a:t>nowadays</a:t>
            </a:r>
            <a:r>
              <a:rPr lang="lv-LV" dirty="0" smtClean="0"/>
              <a:t> </a:t>
            </a:r>
            <a:r>
              <a:rPr lang="en-US" dirty="0" smtClean="0"/>
              <a:t>building </a:t>
            </a:r>
            <a:r>
              <a:rPr lang="en-US" dirty="0"/>
              <a:t>is abandoned</a:t>
            </a:r>
            <a:r>
              <a:rPr lang="en-US" dirty="0" smtClean="0"/>
              <a:t>.</a:t>
            </a:r>
            <a:endParaRPr lang="lv-LV" dirty="0" smtClean="0"/>
          </a:p>
          <a:p>
            <a:endParaRPr lang="lv-LV" dirty="0" smtClean="0"/>
          </a:p>
          <a:p>
            <a:r>
              <a:rPr lang="en-US" dirty="0" smtClean="0"/>
              <a:t>Traffic </a:t>
            </a:r>
            <a:r>
              <a:rPr lang="en-US" dirty="0"/>
              <a:t>between the two banks of the Daugava 19.-20</a:t>
            </a:r>
            <a:r>
              <a:rPr lang="en-US" dirty="0" smtClean="0"/>
              <a:t>.</a:t>
            </a:r>
            <a:r>
              <a:rPr lang="lv-LV" dirty="0" smtClean="0"/>
              <a:t> </a:t>
            </a:r>
            <a:r>
              <a:rPr lang="lv-LV" dirty="0" err="1" smtClean="0"/>
              <a:t>century</a:t>
            </a:r>
            <a:r>
              <a:rPr lang="en-US" dirty="0" smtClean="0"/>
              <a:t>. </a:t>
            </a:r>
            <a:r>
              <a:rPr lang="en-US" dirty="0"/>
              <a:t>He maintained at the turn of both bridges and </a:t>
            </a:r>
            <a:r>
              <a:rPr lang="en-US" dirty="0" smtClean="0"/>
              <a:t>boats</a:t>
            </a:r>
            <a:r>
              <a:rPr lang="lv-LV" dirty="0" smtClean="0"/>
              <a:t>.</a:t>
            </a:r>
            <a:endParaRPr lang="lv-LV" dirty="0"/>
          </a:p>
        </p:txBody>
      </p:sp>
      <p:pic>
        <p:nvPicPr>
          <p:cNvPr id="20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04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Description of the </a:t>
            </a:r>
            <a:r>
              <a:rPr lang="en-US" dirty="0" smtClean="0"/>
              <a:t>area</a:t>
            </a:r>
            <a:r>
              <a:rPr lang="lv-LV" dirty="0" smtClean="0"/>
              <a:t>:</a:t>
            </a: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idx="10"/>
          </p:nvPr>
        </p:nvSpPr>
        <p:spPr>
          <a:xfrm>
            <a:off x="1259632" y="2420888"/>
            <a:ext cx="3240360" cy="1448544"/>
          </a:xfrm>
        </p:spPr>
        <p:txBody>
          <a:bodyPr>
            <a:normAutofit/>
          </a:bodyPr>
          <a:lstStyle/>
          <a:p>
            <a:pPr marL="180000" indent="0">
              <a:buNone/>
            </a:pPr>
            <a:r>
              <a:rPr lang="en-US" sz="2000" b="1" dirty="0">
                <a:latin typeface="+mn-lt"/>
              </a:rPr>
              <a:t>Size: </a:t>
            </a:r>
            <a:r>
              <a:rPr lang="en-US" sz="2000" dirty="0">
                <a:latin typeface="+mn-lt"/>
              </a:rPr>
              <a:t>0.5km</a:t>
            </a:r>
            <a:r>
              <a:rPr lang="en-US" sz="2000" baseline="30000" dirty="0">
                <a:latin typeface="+mn-lt"/>
              </a:rPr>
              <a:t>2</a:t>
            </a:r>
            <a:r>
              <a:rPr lang="en-US" sz="2000" dirty="0">
                <a:latin typeface="+mn-lt"/>
              </a:rPr>
              <a:t> (50 ha)</a:t>
            </a:r>
          </a:p>
          <a:p>
            <a:pPr marL="180000" indent="0">
              <a:buNone/>
            </a:pPr>
            <a:r>
              <a:rPr lang="en-US" sz="2000" b="1" dirty="0">
                <a:latin typeface="+mn-lt"/>
              </a:rPr>
              <a:t>Location: </a:t>
            </a:r>
            <a:r>
              <a:rPr lang="en-US" sz="2000" dirty="0">
                <a:latin typeface="+mn-lt"/>
              </a:rPr>
              <a:t>Part of neighborhood </a:t>
            </a:r>
            <a:r>
              <a:rPr lang="en-US" sz="2000" dirty="0" err="1">
                <a:latin typeface="+mn-lt"/>
              </a:rPr>
              <a:t>Torņakalns</a:t>
            </a:r>
            <a:endParaRPr lang="en-US" sz="2000" dirty="0">
              <a:latin typeface="+mn-lt"/>
            </a:endParaRPr>
          </a:p>
          <a:p>
            <a:endParaRPr lang="lv-LV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" r="5010"/>
          <a:stretch>
            <a:fillRect/>
          </a:stretch>
        </p:blipFill>
        <p:spPr bwMode="auto">
          <a:xfrm>
            <a:off x="4860032" y="57795"/>
            <a:ext cx="4176464" cy="6800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abā bultiņa 7"/>
          <p:cNvSpPr/>
          <p:nvPr/>
        </p:nvSpPr>
        <p:spPr>
          <a:xfrm>
            <a:off x="677516" y="2430996"/>
            <a:ext cx="830148" cy="360040"/>
          </a:xfrm>
          <a:prstGeom prst="rightArrow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graphicFrame>
        <p:nvGraphicFramePr>
          <p:cNvPr id="12" name="Diagramma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0800990"/>
              </p:ext>
            </p:extLst>
          </p:nvPr>
        </p:nvGraphicFramePr>
        <p:xfrm>
          <a:off x="-31998" y="3705225"/>
          <a:ext cx="5036046" cy="28201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Labā bultiņa 12"/>
          <p:cNvSpPr/>
          <p:nvPr/>
        </p:nvSpPr>
        <p:spPr>
          <a:xfrm>
            <a:off x="677516" y="2904009"/>
            <a:ext cx="830148" cy="360040"/>
          </a:xfrm>
          <a:prstGeom prst="rightArrow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2767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ttēls 3" descr="ki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6268" y="0"/>
            <a:ext cx="327709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Labā bultiņa 4"/>
          <p:cNvSpPr/>
          <p:nvPr/>
        </p:nvSpPr>
        <p:spPr>
          <a:xfrm rot="19668352">
            <a:off x="5859270" y="6093296"/>
            <a:ext cx="108012" cy="72008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Taisns bultveida savienotājs 6"/>
          <p:cNvCxnSpPr/>
          <p:nvPr/>
        </p:nvCxnSpPr>
        <p:spPr>
          <a:xfrm>
            <a:off x="2347174" y="721217"/>
            <a:ext cx="1497170" cy="36060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8" name="Attēls 7" descr="Daugava_Kileveins.jpg"/>
          <p:cNvPicPr>
            <a:picLocks noChangeAspect="1"/>
          </p:cNvPicPr>
          <p:nvPr/>
        </p:nvPicPr>
        <p:blipFill>
          <a:blip r:embed="rId3" cstate="print"/>
          <a:srcRect t="12743"/>
          <a:stretch>
            <a:fillRect/>
          </a:stretch>
        </p:blipFill>
        <p:spPr>
          <a:xfrm>
            <a:off x="-1" y="44624"/>
            <a:ext cx="2936383" cy="21769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2" name="Taisns bultveida savienotājs 11"/>
          <p:cNvCxnSpPr/>
          <p:nvPr/>
        </p:nvCxnSpPr>
        <p:spPr>
          <a:xfrm flipV="1">
            <a:off x="2936383" y="2376152"/>
            <a:ext cx="724437" cy="18674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Taisns bultveida savienotājs 17"/>
          <p:cNvCxnSpPr/>
          <p:nvPr/>
        </p:nvCxnSpPr>
        <p:spPr>
          <a:xfrm flipV="1">
            <a:off x="2936383" y="4868214"/>
            <a:ext cx="589209" cy="4378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Taisns bultveida savienotājs 20"/>
          <p:cNvCxnSpPr/>
          <p:nvPr/>
        </p:nvCxnSpPr>
        <p:spPr>
          <a:xfrm flipH="1">
            <a:off x="4085946" y="3429000"/>
            <a:ext cx="2047142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Taisns bultveida savienotājs 24"/>
          <p:cNvCxnSpPr/>
          <p:nvPr/>
        </p:nvCxnSpPr>
        <p:spPr>
          <a:xfrm flipH="1" flipV="1">
            <a:off x="4085946" y="3902300"/>
            <a:ext cx="1922048" cy="155834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3599893" y="-99392"/>
            <a:ext cx="26466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4000" b="1" spc="-5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Kīleveina</a:t>
            </a:r>
            <a:r>
              <a:rPr lang="lv-LV" sz="4000" b="1" spc="-5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000" b="1" spc="-5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Ditch</a:t>
            </a:r>
            <a:endParaRPr lang="en-US" sz="4000" b="1" spc="-5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" name="Attēls 9" descr="slaksts 08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276872"/>
            <a:ext cx="2936383" cy="22693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30" name="Taisns bultveida savienotājs 29"/>
          <p:cNvCxnSpPr/>
          <p:nvPr/>
        </p:nvCxnSpPr>
        <p:spPr>
          <a:xfrm flipH="1">
            <a:off x="3535252" y="1081825"/>
            <a:ext cx="2482402" cy="6890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8" name="Attēls 27" descr="slaksts 093.jpg"/>
          <p:cNvPicPr>
            <a:picLocks noChangeAspect="1"/>
          </p:cNvPicPr>
          <p:nvPr/>
        </p:nvPicPr>
        <p:blipFill>
          <a:blip r:embed="rId5" cstate="print"/>
          <a:srcRect t="8306" r="10338" b="14384"/>
          <a:stretch>
            <a:fillRect/>
          </a:stretch>
        </p:blipFill>
        <p:spPr>
          <a:xfrm>
            <a:off x="5973366" y="61364"/>
            <a:ext cx="3141699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Attēls 13" descr="kileveins_izp 0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76156" y="2276872"/>
            <a:ext cx="3136006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Attēls 18" descr="kileveins_izp 05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76156" y="4653137"/>
            <a:ext cx="3136006" cy="21602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Attēls 16" descr="kileveins_izp 03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12880" y="4546242"/>
            <a:ext cx="2962139" cy="2221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8734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āls 6"/>
          <p:cNvSpPr/>
          <p:nvPr/>
        </p:nvSpPr>
        <p:spPr>
          <a:xfrm>
            <a:off x="467544" y="4411076"/>
            <a:ext cx="914400" cy="914400"/>
          </a:xfrm>
          <a:prstGeom prst="ellipse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>
              <a:solidFill>
                <a:srgbClr val="FEB21A"/>
              </a:solidFill>
            </a:endParaRPr>
          </a:p>
        </p:txBody>
      </p:sp>
      <p:sp>
        <p:nvSpPr>
          <p:cNvPr id="8" name="Ovāls 7"/>
          <p:cNvSpPr/>
          <p:nvPr/>
        </p:nvSpPr>
        <p:spPr>
          <a:xfrm>
            <a:off x="467544" y="2924944"/>
            <a:ext cx="914400" cy="914400"/>
          </a:xfrm>
          <a:prstGeom prst="ellipse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>
              <a:solidFill>
                <a:srgbClr val="FEB21A"/>
              </a:solidFill>
            </a:endParaRPr>
          </a:p>
        </p:txBody>
      </p:sp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472556" y="1628800"/>
            <a:ext cx="4042792" cy="864096"/>
          </a:xfrm>
        </p:spPr>
        <p:txBody>
          <a:bodyPr>
            <a:normAutofit fontScale="90000"/>
          </a:bodyPr>
          <a:lstStyle/>
          <a:p>
            <a:r>
              <a:rPr lang="lv-LV" dirty="0" err="1" smtClean="0"/>
              <a:t>Kīleveina</a:t>
            </a:r>
            <a:r>
              <a:rPr lang="lv-LV" dirty="0" smtClean="0"/>
              <a:t> </a:t>
            </a:r>
            <a:r>
              <a:rPr lang="lv-LV" dirty="0" err="1"/>
              <a:t>ditch</a:t>
            </a:r>
            <a:r>
              <a:rPr lang="lv-LV" dirty="0"/>
              <a:t> </a:t>
            </a:r>
            <a:r>
              <a:rPr lang="lv-LV" dirty="0" err="1"/>
              <a:t>revitalization</a:t>
            </a:r>
            <a:r>
              <a:rPr lang="lv-LV" dirty="0"/>
              <a:t> </a:t>
            </a:r>
            <a:r>
              <a:rPr lang="lv-LV" dirty="0" err="1"/>
              <a:t>idea</a:t>
            </a: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idx="10"/>
          </p:nvPr>
        </p:nvSpPr>
        <p:spPr>
          <a:xfrm>
            <a:off x="899592" y="2530881"/>
            <a:ext cx="3719264" cy="3960440"/>
          </a:xfrm>
        </p:spPr>
        <p:txBody>
          <a:bodyPr/>
          <a:lstStyle/>
          <a:p>
            <a:pPr marL="180000" indent="0">
              <a:buNone/>
            </a:pPr>
            <a:endParaRPr lang="lv-LV" dirty="0" smtClean="0"/>
          </a:p>
          <a:p>
            <a:pPr marL="180000" indent="0">
              <a:buNone/>
            </a:pPr>
            <a:r>
              <a:rPr lang="en-US" dirty="0" smtClean="0"/>
              <a:t>In </a:t>
            </a:r>
            <a:r>
              <a:rPr lang="en-US" dirty="0"/>
              <a:t>2006, SIA </a:t>
            </a:r>
            <a:r>
              <a:rPr lang="en-US" dirty="0" err="1"/>
              <a:t>Dommo</a:t>
            </a:r>
            <a:r>
              <a:rPr lang="en-US" dirty="0"/>
              <a:t> hosted international competitions territory between </a:t>
            </a:r>
            <a:r>
              <a:rPr lang="en-US" dirty="0" err="1"/>
              <a:t>Mūkusalas</a:t>
            </a:r>
            <a:r>
              <a:rPr lang="en-US" dirty="0"/>
              <a:t> promenade and </a:t>
            </a:r>
            <a:r>
              <a:rPr lang="en-US" dirty="0" err="1"/>
              <a:t>Kileveina</a:t>
            </a:r>
            <a:r>
              <a:rPr lang="en-US" dirty="0"/>
              <a:t> ditch </a:t>
            </a:r>
            <a:r>
              <a:rPr lang="en-US" dirty="0" smtClean="0"/>
              <a:t>development</a:t>
            </a:r>
            <a:r>
              <a:rPr lang="lv-LV" dirty="0" smtClean="0"/>
              <a:t>;</a:t>
            </a:r>
          </a:p>
          <a:p>
            <a:endParaRPr lang="lv-LV" dirty="0" smtClean="0"/>
          </a:p>
          <a:p>
            <a:pPr marL="180000" indent="0">
              <a:buNone/>
            </a:pPr>
            <a:r>
              <a:rPr lang="en-US" dirty="0"/>
              <a:t>For the second round winners acknowledged architect </a:t>
            </a:r>
            <a:r>
              <a:rPr lang="en-US" dirty="0" err="1"/>
              <a:t>Uģis</a:t>
            </a:r>
            <a:r>
              <a:rPr lang="en-US" dirty="0"/>
              <a:t> Šenbergs.</a:t>
            </a:r>
            <a:endParaRPr lang="lv-LV" dirty="0"/>
          </a:p>
        </p:txBody>
      </p:sp>
      <p:pic>
        <p:nvPicPr>
          <p:cNvPr id="6" name="Picture 3" descr="C:\Users\kpaksane\Desktop\Mukusala-Senbergs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078" y="188641"/>
            <a:ext cx="4595986" cy="3320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a4d.lv/_fl/library/Mukusala-Senbergs-0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079" y="3464085"/>
            <a:ext cx="4481104" cy="336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00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293096"/>
            <a:ext cx="3985966" cy="2586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" y="1844824"/>
            <a:ext cx="3994301" cy="291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G:\SPN\02_PROJEKTI_IZSTRADE\Mukusalas_promenade\6_Fotofiksacija_09.01.14\IMG_37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642" y="-99392"/>
            <a:ext cx="4061400" cy="2708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G:\Strat.Pl.Nod\Projekti\Baltic Urban Lab\kileveins_mukusalas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454" y="-1222033"/>
            <a:ext cx="5194546" cy="8152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Taisns savienotājs 5"/>
          <p:cNvCxnSpPr/>
          <p:nvPr/>
        </p:nvCxnSpPr>
        <p:spPr>
          <a:xfrm flipH="1">
            <a:off x="3890068" y="4581128"/>
            <a:ext cx="3562252" cy="17281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Taisns savienotājs 11"/>
          <p:cNvCxnSpPr/>
          <p:nvPr/>
        </p:nvCxnSpPr>
        <p:spPr>
          <a:xfrm>
            <a:off x="3890068" y="1412776"/>
            <a:ext cx="262614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Taisns savienotājs 13"/>
          <p:cNvCxnSpPr/>
          <p:nvPr/>
        </p:nvCxnSpPr>
        <p:spPr>
          <a:xfrm>
            <a:off x="3918666" y="3303324"/>
            <a:ext cx="2453534" cy="4822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359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āls 16"/>
          <p:cNvSpPr/>
          <p:nvPr/>
        </p:nvSpPr>
        <p:spPr>
          <a:xfrm>
            <a:off x="468363" y="4100473"/>
            <a:ext cx="914400" cy="914400"/>
          </a:xfrm>
          <a:prstGeom prst="ellipse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>
              <a:solidFill>
                <a:srgbClr val="FEB21A"/>
              </a:solidFill>
            </a:endParaRPr>
          </a:p>
        </p:txBody>
      </p:sp>
      <p:sp>
        <p:nvSpPr>
          <p:cNvPr id="16" name="Ovāls 15"/>
          <p:cNvSpPr/>
          <p:nvPr/>
        </p:nvSpPr>
        <p:spPr>
          <a:xfrm>
            <a:off x="467544" y="2924944"/>
            <a:ext cx="914400" cy="914400"/>
          </a:xfrm>
          <a:prstGeom prst="ellipse">
            <a:avLst/>
          </a:prstGeom>
          <a:solidFill>
            <a:srgbClr val="FEB2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dirty="0">
              <a:solidFill>
                <a:srgbClr val="FEB21A"/>
              </a:solidFill>
            </a:endParaRPr>
          </a:p>
        </p:txBody>
      </p:sp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203848" y="692696"/>
            <a:ext cx="4824536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lv-LV" dirty="0" smtClean="0"/>
              <a:t/>
            </a:r>
            <a:br>
              <a:rPr lang="lv-LV" dirty="0" smtClean="0"/>
            </a:br>
            <a:r>
              <a:rPr lang="fi-FI" dirty="0" smtClean="0"/>
              <a:t>Current </a:t>
            </a:r>
            <a:r>
              <a:rPr lang="fi-FI" dirty="0"/>
              <a:t>plans for the </a:t>
            </a:r>
            <a:r>
              <a:rPr lang="fi-FI" dirty="0" smtClean="0"/>
              <a:t>area</a:t>
            </a:r>
            <a:r>
              <a:rPr lang="lv-LV" dirty="0" smtClean="0"/>
              <a:t> </a:t>
            </a:r>
            <a:br>
              <a:rPr lang="lv-LV" dirty="0" smtClean="0"/>
            </a:br>
            <a:r>
              <a:rPr lang="en-US" dirty="0">
                <a:cs typeface="Tahoma" pitchFamily="34" charset="0"/>
              </a:rPr>
              <a:t/>
            </a:r>
            <a:br>
              <a:rPr lang="en-US" dirty="0">
                <a:cs typeface="Tahoma" pitchFamily="34" charset="0"/>
              </a:rPr>
            </a:b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idx="10"/>
          </p:nvPr>
        </p:nvSpPr>
        <p:spPr>
          <a:xfrm>
            <a:off x="4067944" y="1340768"/>
            <a:ext cx="4680520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lv-LV" sz="1400" b="1" dirty="0" err="1" smtClean="0">
                <a:solidFill>
                  <a:srgbClr val="FEB21A"/>
                </a:solidFill>
                <a:ea typeface="+mj-ea"/>
                <a:cs typeface="+mj-cs"/>
              </a:rPr>
              <a:t>Priority</a:t>
            </a:r>
            <a:r>
              <a:rPr lang="lv-LV" sz="1400" b="1" dirty="0" smtClean="0">
                <a:solidFill>
                  <a:srgbClr val="FEB21A"/>
                </a:solidFill>
                <a:ea typeface="+mj-ea"/>
                <a:cs typeface="+mj-cs"/>
              </a:rPr>
              <a:t> </a:t>
            </a:r>
            <a:r>
              <a:rPr lang="lv-LV" sz="1400" b="1" dirty="0" err="1" smtClean="0">
                <a:solidFill>
                  <a:srgbClr val="FEB21A"/>
                </a:solidFill>
                <a:ea typeface="+mj-ea"/>
                <a:cs typeface="+mj-cs"/>
              </a:rPr>
              <a:t>development</a:t>
            </a:r>
            <a:r>
              <a:rPr lang="lv-LV" sz="1400" b="1" dirty="0" smtClean="0">
                <a:solidFill>
                  <a:srgbClr val="FEB21A"/>
                </a:solidFill>
                <a:ea typeface="+mj-ea"/>
                <a:cs typeface="+mj-cs"/>
              </a:rPr>
              <a:t> </a:t>
            </a:r>
            <a:r>
              <a:rPr lang="lv-LV" sz="1400" b="1" dirty="0" err="1" smtClean="0">
                <a:solidFill>
                  <a:srgbClr val="FEB21A"/>
                </a:solidFill>
                <a:ea typeface="+mj-ea"/>
                <a:cs typeface="+mj-cs"/>
              </a:rPr>
              <a:t>teritories</a:t>
            </a:r>
            <a:r>
              <a:rPr lang="lv-LV" sz="1400" b="1" dirty="0" smtClean="0">
                <a:solidFill>
                  <a:srgbClr val="FEB21A"/>
                </a:solidFill>
                <a:ea typeface="+mj-ea"/>
                <a:cs typeface="+mj-cs"/>
              </a:rPr>
              <a:t> </a:t>
            </a:r>
            <a:r>
              <a:rPr lang="lv-LV" sz="1400" b="1" dirty="0" err="1" smtClean="0">
                <a:solidFill>
                  <a:srgbClr val="FEB21A"/>
                </a:solidFill>
                <a:ea typeface="+mj-ea"/>
                <a:cs typeface="+mj-cs"/>
              </a:rPr>
              <a:t>in</a:t>
            </a:r>
            <a:r>
              <a:rPr lang="lv-LV" sz="1400" b="1" dirty="0" smtClean="0">
                <a:solidFill>
                  <a:srgbClr val="FEB21A"/>
                </a:solidFill>
                <a:ea typeface="+mj-ea"/>
                <a:cs typeface="+mj-cs"/>
              </a:rPr>
              <a:t> </a:t>
            </a:r>
            <a:r>
              <a:rPr lang="lv-LV" sz="1400" b="1" dirty="0" err="1" smtClean="0">
                <a:solidFill>
                  <a:srgbClr val="FEB21A"/>
                </a:solidFill>
                <a:ea typeface="+mj-ea"/>
                <a:cs typeface="+mj-cs"/>
              </a:rPr>
              <a:t>the</a:t>
            </a:r>
            <a:r>
              <a:rPr lang="lv-LV" sz="1400" b="1" dirty="0" smtClean="0">
                <a:solidFill>
                  <a:srgbClr val="FEB21A"/>
                </a:solidFill>
                <a:ea typeface="+mj-ea"/>
                <a:cs typeface="+mj-cs"/>
              </a:rPr>
              <a:t> </a:t>
            </a:r>
            <a:r>
              <a:rPr lang="lv-LV" sz="1400" b="1" dirty="0" err="1" smtClean="0">
                <a:solidFill>
                  <a:srgbClr val="FEB21A"/>
                </a:solidFill>
                <a:ea typeface="+mj-ea"/>
                <a:cs typeface="+mj-cs"/>
              </a:rPr>
              <a:t>city</a:t>
            </a:r>
            <a:r>
              <a:rPr lang="lv-LV" sz="1400" b="1" dirty="0" smtClean="0">
                <a:solidFill>
                  <a:srgbClr val="FEB21A"/>
                </a:solidFill>
                <a:ea typeface="+mj-ea"/>
                <a:cs typeface="+mj-cs"/>
              </a:rPr>
              <a:t> </a:t>
            </a:r>
            <a:r>
              <a:rPr lang="lv-LV" sz="1400" b="1" dirty="0" err="1" smtClean="0">
                <a:solidFill>
                  <a:srgbClr val="FEB21A"/>
                </a:solidFill>
                <a:ea typeface="+mj-ea"/>
                <a:cs typeface="+mj-cs"/>
              </a:rPr>
              <a:t>of</a:t>
            </a:r>
            <a:r>
              <a:rPr lang="lv-LV" sz="1400" b="1" dirty="0" smtClean="0">
                <a:solidFill>
                  <a:srgbClr val="FEB21A"/>
                </a:solidFill>
                <a:ea typeface="+mj-ea"/>
                <a:cs typeface="+mj-cs"/>
              </a:rPr>
              <a:t> </a:t>
            </a:r>
            <a:r>
              <a:rPr lang="lv-LV" sz="1400" b="1" dirty="0" err="1" smtClean="0">
                <a:solidFill>
                  <a:srgbClr val="FEB21A"/>
                </a:solidFill>
                <a:ea typeface="+mj-ea"/>
                <a:cs typeface="+mj-cs"/>
              </a:rPr>
              <a:t>Riga</a:t>
            </a:r>
            <a:endParaRPr lang="lv-LV" sz="1400" b="1" dirty="0">
              <a:solidFill>
                <a:srgbClr val="FEB21A"/>
              </a:solidFill>
              <a:ea typeface="+mj-ea"/>
              <a:cs typeface="+mj-cs"/>
            </a:endParaRPr>
          </a:p>
        </p:txBody>
      </p:sp>
      <p:pic>
        <p:nvPicPr>
          <p:cNvPr id="11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Attēls 1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4" b="-1142"/>
          <a:stretch/>
        </p:blipFill>
        <p:spPr bwMode="auto">
          <a:xfrm>
            <a:off x="4572000" y="1700808"/>
            <a:ext cx="4048125" cy="4799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208" y="5194253"/>
            <a:ext cx="195262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Labā bultiņa 14"/>
          <p:cNvSpPr/>
          <p:nvPr/>
        </p:nvSpPr>
        <p:spPr>
          <a:xfrm rot="3295901" flipH="1" flipV="1">
            <a:off x="6148340" y="4849801"/>
            <a:ext cx="851219" cy="7141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5" name="TextBox 4"/>
          <p:cNvSpPr txBox="1"/>
          <p:nvPr/>
        </p:nvSpPr>
        <p:spPr>
          <a:xfrm>
            <a:off x="934740" y="3212976"/>
            <a:ext cx="38532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Sustainable Development Strategy of Riga until 2030</a:t>
            </a:r>
            <a:r>
              <a:rPr lang="lv-LV" dirty="0"/>
              <a:t/>
            </a:r>
            <a:br>
              <a:rPr lang="lv-LV" dirty="0"/>
            </a:br>
            <a:endParaRPr lang="lv-LV" dirty="0" smtClean="0"/>
          </a:p>
          <a:p>
            <a:endParaRPr lang="lv-LV" dirty="0" smtClean="0"/>
          </a:p>
          <a:p>
            <a:r>
              <a:rPr lang="lv-LV" sz="1600" b="1" dirty="0" err="1"/>
              <a:t>Development</a:t>
            </a:r>
            <a:r>
              <a:rPr lang="lv-LV" sz="1600" b="1" dirty="0"/>
              <a:t>  </a:t>
            </a:r>
            <a:r>
              <a:rPr lang="lv-LV" sz="1600" b="1" dirty="0" err="1"/>
              <a:t>programme</a:t>
            </a:r>
            <a:r>
              <a:rPr lang="lv-LV" sz="1600" b="1" dirty="0"/>
              <a:t> </a:t>
            </a:r>
            <a:r>
              <a:rPr lang="lv-LV" sz="1600" b="1" dirty="0" err="1"/>
              <a:t>of</a:t>
            </a:r>
            <a:r>
              <a:rPr lang="lv-LV" sz="1600" b="1" dirty="0"/>
              <a:t> </a:t>
            </a:r>
            <a:r>
              <a:rPr lang="lv-LV" sz="1600" b="1" dirty="0" err="1"/>
              <a:t>Riga</a:t>
            </a:r>
            <a:r>
              <a:rPr lang="lv-LV" sz="1600" b="1" dirty="0"/>
              <a:t> </a:t>
            </a:r>
            <a:r>
              <a:rPr lang="en-US" sz="1600" b="1" dirty="0"/>
              <a:t>2014 – 2020</a:t>
            </a:r>
            <a:endParaRPr lang="lv-LV" sz="1600" b="1" dirty="0"/>
          </a:p>
        </p:txBody>
      </p:sp>
    </p:spTree>
    <p:extLst>
      <p:ext uri="{BB962C8B-B14F-4D97-AF65-F5344CB8AC3E}">
        <p14:creationId xmlns:p14="http://schemas.microsoft.com/office/powerpoint/2010/main" val="405455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3203848" y="404664"/>
            <a:ext cx="4824536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fi-FI" dirty="0"/>
              <a:t>Current plans for the </a:t>
            </a:r>
            <a:r>
              <a:rPr lang="fi-FI" dirty="0" smtClean="0"/>
              <a:t>area</a:t>
            </a:r>
            <a:r>
              <a:rPr lang="lv-LV" dirty="0" smtClean="0"/>
              <a:t> </a:t>
            </a:r>
            <a:br>
              <a:rPr lang="lv-LV" dirty="0" smtClean="0"/>
            </a:br>
            <a:endParaRPr lang="lv-LV" dirty="0"/>
          </a:p>
        </p:txBody>
      </p:sp>
      <p:sp>
        <p:nvSpPr>
          <p:cNvPr id="3" name="Satura vietturis 2"/>
          <p:cNvSpPr>
            <a:spLocks noGrp="1"/>
          </p:cNvSpPr>
          <p:nvPr>
            <p:ph idx="10"/>
          </p:nvPr>
        </p:nvSpPr>
        <p:spPr>
          <a:xfrm>
            <a:off x="3882792" y="1003933"/>
            <a:ext cx="5002609" cy="812626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lv-LV" sz="2900" b="1" dirty="0" err="1">
                <a:ea typeface="+mj-ea"/>
                <a:cs typeface="+mj-cs"/>
              </a:rPr>
              <a:t>Revitalization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of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Mukusalas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promenade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planned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in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the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context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with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improvement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development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in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the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technical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project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of</a:t>
            </a:r>
            <a:r>
              <a:rPr lang="lv-LV" sz="2900" b="1" dirty="0">
                <a:ea typeface="+mj-ea"/>
                <a:cs typeface="+mj-cs"/>
              </a:rPr>
              <a:t> </a:t>
            </a:r>
          </a:p>
          <a:p>
            <a:pPr marL="0" indent="0" algn="ctr">
              <a:buNone/>
            </a:pPr>
            <a:r>
              <a:rPr lang="lv-LV" sz="2900" b="1" dirty="0" err="1">
                <a:solidFill>
                  <a:srgbClr val="FFC000"/>
                </a:solidFill>
                <a:ea typeface="+mj-ea"/>
                <a:cs typeface="+mj-cs"/>
              </a:rPr>
              <a:t>National</a:t>
            </a:r>
            <a:r>
              <a:rPr lang="lv-LV" sz="2900" b="1" dirty="0">
                <a:solidFill>
                  <a:srgbClr val="FFC000"/>
                </a:solidFill>
                <a:ea typeface="+mj-ea"/>
                <a:cs typeface="+mj-cs"/>
              </a:rPr>
              <a:t> </a:t>
            </a:r>
            <a:r>
              <a:rPr lang="lv-LV" sz="2900" b="1" dirty="0" err="1">
                <a:solidFill>
                  <a:srgbClr val="FFC000"/>
                </a:solidFill>
                <a:ea typeface="+mj-ea"/>
                <a:cs typeface="+mj-cs"/>
              </a:rPr>
              <a:t>Library</a:t>
            </a:r>
            <a:r>
              <a:rPr lang="lv-LV" sz="2900" b="1" dirty="0">
                <a:solidFill>
                  <a:srgbClr val="FFC000"/>
                </a:solidFill>
                <a:ea typeface="+mj-ea"/>
                <a:cs typeface="+mj-cs"/>
              </a:rPr>
              <a:t> </a:t>
            </a:r>
            <a:r>
              <a:rPr lang="lv-LV" sz="2900" b="1" dirty="0" err="1">
                <a:solidFill>
                  <a:srgbClr val="FFC000"/>
                </a:solidFill>
                <a:ea typeface="+mj-ea"/>
                <a:cs typeface="+mj-cs"/>
              </a:rPr>
              <a:t>of</a:t>
            </a:r>
            <a:r>
              <a:rPr lang="lv-LV" sz="2900" b="1" dirty="0">
                <a:solidFill>
                  <a:srgbClr val="FFC000"/>
                </a:solidFill>
                <a:ea typeface="+mj-ea"/>
                <a:cs typeface="+mj-cs"/>
              </a:rPr>
              <a:t> </a:t>
            </a:r>
            <a:r>
              <a:rPr lang="lv-LV" sz="2900" b="1" dirty="0" err="1">
                <a:solidFill>
                  <a:srgbClr val="FFC000"/>
                </a:solidFill>
                <a:ea typeface="+mj-ea"/>
                <a:cs typeface="+mj-cs"/>
              </a:rPr>
              <a:t>Latvia</a:t>
            </a:r>
            <a:r>
              <a:rPr lang="lv-LV" sz="2900" b="1" dirty="0">
                <a:ea typeface="+mj-ea"/>
                <a:cs typeface="+mj-cs"/>
              </a:rPr>
              <a:t> (</a:t>
            </a:r>
            <a:r>
              <a:rPr lang="en-US" sz="2900" b="1" dirty="0">
                <a:ea typeface="+mj-ea"/>
                <a:cs typeface="+mj-cs"/>
              </a:rPr>
              <a:t>was  open to the public</a:t>
            </a:r>
            <a:r>
              <a:rPr lang="lv-LV" sz="2900" b="1" dirty="0">
                <a:ea typeface="+mj-ea"/>
                <a:cs typeface="+mj-cs"/>
              </a:rPr>
              <a:t> </a:t>
            </a:r>
            <a:r>
              <a:rPr lang="lv-LV" sz="2900" b="1" dirty="0" err="1">
                <a:ea typeface="+mj-ea"/>
                <a:cs typeface="+mj-cs"/>
              </a:rPr>
              <a:t>in</a:t>
            </a:r>
            <a:r>
              <a:rPr lang="lv-LV" sz="2900" b="1" dirty="0">
                <a:ea typeface="+mj-ea"/>
                <a:cs typeface="+mj-cs"/>
              </a:rPr>
              <a:t> 2014)</a:t>
            </a:r>
          </a:p>
          <a:p>
            <a:pPr marL="0" indent="0" algn="ctr">
              <a:buNone/>
            </a:pPr>
            <a:endParaRPr lang="lv-LV" sz="1400" b="1" dirty="0">
              <a:solidFill>
                <a:srgbClr val="FEB21A"/>
              </a:solidFill>
              <a:ea typeface="+mj-ea"/>
              <a:cs typeface="+mj-cs"/>
            </a:endParaRPr>
          </a:p>
        </p:txBody>
      </p:sp>
      <p:pic>
        <p:nvPicPr>
          <p:cNvPr id="11" name="Picture 2" descr="W:\Logo\RD PAD logo\Logo_angliska versija\JPG\RD PAD_logo_3r_CMYK-ENG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89" y="404664"/>
            <a:ext cx="1319887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kpaksane\Desktop\mukusalas_karte - Cop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5" y="2071005"/>
            <a:ext cx="3131106" cy="3778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1" y="1558533"/>
            <a:ext cx="2522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lv-LV" sz="1400" b="1" dirty="0" err="1" smtClean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Revitalization</a:t>
            </a:r>
            <a:r>
              <a:rPr lang="lv-LV" sz="1400" b="1" dirty="0" smtClean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 </a:t>
            </a:r>
            <a:r>
              <a:rPr lang="lv-LV" sz="1400" b="1" dirty="0" err="1" smtClean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of</a:t>
            </a:r>
            <a:r>
              <a:rPr lang="lv-LV" sz="1400" b="1" dirty="0" smtClean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 </a:t>
            </a:r>
            <a:r>
              <a:rPr lang="en-GB" sz="1400" b="1" dirty="0" err="1" smtClean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Mukusalas</a:t>
            </a:r>
            <a:r>
              <a:rPr lang="en-GB" sz="1400" b="1" dirty="0" smtClean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 </a:t>
            </a:r>
            <a:r>
              <a:rPr lang="en-GB" sz="1400" b="1" dirty="0">
                <a:solidFill>
                  <a:srgbClr val="FEB21A"/>
                </a:solidFill>
                <a:latin typeface="Myriad Pro" pitchFamily="34" charset="0"/>
                <a:ea typeface="+mj-ea"/>
                <a:cs typeface="+mj-cs"/>
              </a:rPr>
              <a:t>promenade</a:t>
            </a:r>
            <a:endParaRPr lang="lv-LV" sz="1400" b="1" dirty="0">
              <a:solidFill>
                <a:srgbClr val="FEB21A"/>
              </a:solidFill>
              <a:latin typeface="Myriad Pro" pitchFamily="34" charset="0"/>
              <a:ea typeface="+mj-ea"/>
              <a:cs typeface="+mj-cs"/>
            </a:endParaRPr>
          </a:p>
        </p:txBody>
      </p:sp>
      <p:pic>
        <p:nvPicPr>
          <p:cNvPr id="12" name="Satura vietturis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4008" y="1700808"/>
            <a:ext cx="3874929" cy="2304256"/>
          </a:xfrm>
          <a:prstGeom prst="rect">
            <a:avLst/>
          </a:prstGeom>
          <a:noFill/>
        </p:spPr>
      </p:pic>
      <p:cxnSp>
        <p:nvCxnSpPr>
          <p:cNvPr id="15" name="Taisns bultveida savienotājs 14"/>
          <p:cNvCxnSpPr/>
          <p:nvPr/>
        </p:nvCxnSpPr>
        <p:spPr>
          <a:xfrm flipH="1" flipV="1">
            <a:off x="1403648" y="3068960"/>
            <a:ext cx="2966020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499992" y="5589240"/>
            <a:ext cx="43568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lv-LV" b="1" dirty="0">
              <a:solidFill>
                <a:srgbClr val="FEB21A"/>
              </a:solidFill>
            </a:endParaRPr>
          </a:p>
        </p:txBody>
      </p:sp>
      <p:pic>
        <p:nvPicPr>
          <p:cNvPr id="25" name="Picture 2" descr="C:\Users\kpaksane\Desktop\imgp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139" y="4496892"/>
            <a:ext cx="3966540" cy="21846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5004048" y="4138598"/>
            <a:ext cx="3744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1400" b="1" dirty="0" err="1">
                <a:latin typeface="Myriad Pro" pitchFamily="34" charset="0"/>
                <a:ea typeface="+mj-ea"/>
                <a:cs typeface="+mj-cs"/>
              </a:rPr>
              <a:t>Improvement</a:t>
            </a:r>
            <a:r>
              <a:rPr lang="lv-LV" sz="1400" b="1" dirty="0">
                <a:latin typeface="Myriad Pro" pitchFamily="34" charset="0"/>
                <a:ea typeface="+mj-ea"/>
                <a:cs typeface="+mj-cs"/>
              </a:rPr>
              <a:t> </a:t>
            </a:r>
            <a:r>
              <a:rPr lang="lv-LV" sz="1400" b="1" dirty="0" err="1">
                <a:latin typeface="Myriad Pro" pitchFamily="34" charset="0"/>
                <a:ea typeface="+mj-ea"/>
                <a:cs typeface="+mj-cs"/>
              </a:rPr>
              <a:t>of</a:t>
            </a:r>
            <a:r>
              <a:rPr lang="lv-LV" sz="1400" b="1" dirty="0">
                <a:latin typeface="Myriad Pro" pitchFamily="34" charset="0"/>
                <a:ea typeface="+mj-ea"/>
                <a:cs typeface="+mj-cs"/>
              </a:rPr>
              <a:t> </a:t>
            </a:r>
            <a:r>
              <a:rPr lang="lv-LV" sz="1400" b="1" dirty="0" err="1">
                <a:solidFill>
                  <a:srgbClr val="FFC000"/>
                </a:solidFill>
                <a:latin typeface="Myriad Pro" pitchFamily="34" charset="0"/>
                <a:ea typeface="+mj-ea"/>
                <a:cs typeface="+mj-cs"/>
              </a:rPr>
              <a:t>Lucavsala</a:t>
            </a:r>
            <a:endParaRPr lang="lv-LV" sz="1400" b="1" dirty="0">
              <a:solidFill>
                <a:srgbClr val="FFC000"/>
              </a:solidFill>
              <a:latin typeface="Myriad Pro" pitchFamily="34" charset="0"/>
              <a:ea typeface="+mj-ea"/>
              <a:cs typeface="+mj-cs"/>
            </a:endParaRPr>
          </a:p>
        </p:txBody>
      </p:sp>
      <p:cxnSp>
        <p:nvCxnSpPr>
          <p:cNvPr id="27" name="Taisns bultveida savienotājs 26"/>
          <p:cNvCxnSpPr/>
          <p:nvPr/>
        </p:nvCxnSpPr>
        <p:spPr>
          <a:xfrm flipH="1" flipV="1">
            <a:off x="2627784" y="5266158"/>
            <a:ext cx="2067355" cy="2880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998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rban_Lab_ppt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sentation1" id="{7F090E51-E10F-4EB1-8C92-9603A8FCB230}" vid="{E5339794-9368-48C9-855C-B5C2AB12BBB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Urban_Lab_ppt-template</Template>
  <TotalTime>6727</TotalTime>
  <Words>488</Words>
  <Application>Microsoft Office PowerPoint</Application>
  <PresentationFormat>Slaidrāde ekrānā (4:3)</PresentationFormat>
  <Paragraphs>72</Paragraphs>
  <Slides>14</Slides>
  <Notes>0</Notes>
  <HiddenSlides>0</HiddenSlides>
  <MMClips>0</MMClips>
  <ScaleCrop>false</ScaleCrop>
  <HeadingPairs>
    <vt:vector size="4" baseType="variant">
      <vt:variant>
        <vt:lpstr>Dizains</vt:lpstr>
      </vt:variant>
      <vt:variant>
        <vt:i4>1</vt:i4>
      </vt:variant>
      <vt:variant>
        <vt:lpstr>Slaidu virsraksti</vt:lpstr>
      </vt:variant>
      <vt:variant>
        <vt:i4>14</vt:i4>
      </vt:variant>
    </vt:vector>
  </HeadingPairs>
  <TitlesOfParts>
    <vt:vector size="15" baseType="lpstr">
      <vt:lpstr>Urban_Lab_ppt-template</vt:lpstr>
      <vt:lpstr>City Pilot in Riga</vt:lpstr>
      <vt:lpstr>          in the city center;            near the river Daugava;            in the protection zone of UNESCO World Cultural and Natural Heritage site Historic Centre of Riga  </vt:lpstr>
      <vt:lpstr>Historical insight: </vt:lpstr>
      <vt:lpstr>Description of the area:</vt:lpstr>
      <vt:lpstr>PowerPoint prezentācija</vt:lpstr>
      <vt:lpstr>Kīleveina ditch revitalization idea</vt:lpstr>
      <vt:lpstr>PowerPoint prezentācija</vt:lpstr>
      <vt:lpstr> Current plans for the area   </vt:lpstr>
      <vt:lpstr>Current plans for the area  </vt:lpstr>
      <vt:lpstr>Current plans for the area  </vt:lpstr>
      <vt:lpstr>External expertise needed</vt:lpstr>
      <vt:lpstr>Methods and approaches to be developed and tested in the City pilot</vt:lpstr>
      <vt:lpstr>Expectations towards the Baltic Urban Lab project </vt:lpstr>
      <vt:lpstr>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Pilot in Riga</dc:title>
  <dc:creator>Jana Grīnhofa</dc:creator>
  <cp:lastModifiedBy>Jana Grīnhofa</cp:lastModifiedBy>
  <cp:revision>48</cp:revision>
  <dcterms:created xsi:type="dcterms:W3CDTF">2016-01-08T08:43:41Z</dcterms:created>
  <dcterms:modified xsi:type="dcterms:W3CDTF">2016-01-18T16:14:10Z</dcterms:modified>
</cp:coreProperties>
</file>