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9" r:id="rId3"/>
    <p:sldId id="266" r:id="rId4"/>
    <p:sldId id="338" r:id="rId5"/>
    <p:sldId id="351" r:id="rId6"/>
    <p:sldId id="352" r:id="rId7"/>
    <p:sldId id="344" r:id="rId8"/>
    <p:sldId id="341" r:id="rId9"/>
    <p:sldId id="342" r:id="rId10"/>
    <p:sldId id="343" r:id="rId11"/>
    <p:sldId id="347" r:id="rId12"/>
    <p:sldId id="348" r:id="rId13"/>
    <p:sldId id="349" r:id="rId14"/>
    <p:sldId id="350" r:id="rId15"/>
    <p:sldId id="277" r:id="rId16"/>
    <p:sldId id="278" r:id="rId17"/>
    <p:sldId id="281" r:id="rId18"/>
    <p:sldId id="282" r:id="rId19"/>
    <p:sldId id="283" r:id="rId20"/>
    <p:sldId id="284" r:id="rId21"/>
    <p:sldId id="285" r:id="rId22"/>
    <p:sldId id="335" r:id="rId23"/>
    <p:sldId id="309" r:id="rId24"/>
    <p:sldId id="327" r:id="rId25"/>
    <p:sldId id="328" r:id="rId26"/>
    <p:sldId id="315" r:id="rId27"/>
    <p:sldId id="318" r:id="rId28"/>
    <p:sldId id="354" r:id="rId29"/>
    <p:sldId id="353" r:id="rId30"/>
    <p:sldId id="321" r:id="rId31"/>
    <p:sldId id="322" r:id="rId32"/>
    <p:sldId id="307" r:id="rId33"/>
    <p:sldId id="337" r:id="rId34"/>
    <p:sldId id="358" r:id="rId35"/>
    <p:sldId id="270" r:id="rId36"/>
    <p:sldId id="272" r:id="rId37"/>
    <p:sldId id="361" r:id="rId38"/>
    <p:sldId id="294" r:id="rId39"/>
    <p:sldId id="325" r:id="rId40"/>
    <p:sldId id="261" r:id="rId41"/>
    <p:sldId id="331" r:id="rId42"/>
    <p:sldId id="355" r:id="rId43"/>
    <p:sldId id="356" r:id="rId44"/>
    <p:sldId id="357" r:id="rId45"/>
    <p:sldId id="360" r:id="rId46"/>
  </p:sldIdLst>
  <p:sldSz cx="9144000" cy="6858000" type="screen4x3"/>
  <p:notesSz cx="6797675" cy="9929813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na Semjonova" initials="A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51" autoAdjust="0"/>
    <p:restoredTop sz="94639" autoAdjust="0"/>
  </p:normalViewPr>
  <p:slideViewPr>
    <p:cSldViewPr>
      <p:cViewPr>
        <p:scale>
          <a:sx n="75" d="100"/>
          <a:sy n="75" d="100"/>
        </p:scale>
        <p:origin x="-134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A9095-F346-4D2C-A978-68FBF9BFDE0B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36425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A9095-F346-4D2C-A978-68FBF9BFDE0B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36316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A9095-F346-4D2C-A978-68FBF9BFDE0B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77040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A9095-F346-4D2C-A978-68FBF9BFDE0B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77752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A9095-F346-4D2C-A978-68FBF9BFDE0B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91174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A9095-F346-4D2C-A978-68FBF9BFDE0B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08852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A9095-F346-4D2C-A978-68FBF9BFDE0B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062977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A9095-F346-4D2C-A978-68FBF9BFDE0B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042527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A9095-F346-4D2C-A978-68FBF9BFDE0B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23720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A9095-F346-4D2C-A978-68FBF9BFDE0B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63855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A9095-F346-4D2C-A978-68FBF9BFDE0B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5742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A9095-F346-4D2C-A978-68FBF9BFDE0B}" type="datetimeFigureOut">
              <a:rPr lang="fi-FI" smtClean="0"/>
              <a:t>19.1.2016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177E4-FD49-4F28-AD8F-5D75B4F4994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90387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6156176" y="4653136"/>
            <a:ext cx="2592288" cy="108012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r"/>
            <a:endParaRPr lang="fi-FI" sz="18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5" y="1263361"/>
            <a:ext cx="8839190" cy="4613911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755576" y="260649"/>
            <a:ext cx="7774632" cy="115212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fi-FI" sz="3200" dirty="0" smtClean="0"/>
              <a:t>City </a:t>
            </a:r>
            <a:r>
              <a:rPr lang="fi-FI" sz="3200" dirty="0" err="1" smtClean="0"/>
              <a:t>Pilot</a:t>
            </a:r>
            <a:r>
              <a:rPr lang="fi-FI" sz="3200" dirty="0" smtClean="0"/>
              <a:t> in </a:t>
            </a:r>
            <a:r>
              <a:rPr lang="et-EE" sz="3200" i="1" dirty="0" smtClean="0"/>
              <a:t>Tallinn</a:t>
            </a:r>
            <a:r>
              <a:rPr lang="fi-FI" sz="3200" i="1" dirty="0" smtClean="0"/>
              <a:t>: </a:t>
            </a:r>
            <a:r>
              <a:rPr lang="et-EE" sz="3200" i="1" dirty="0" smtClean="0"/>
              <a:t/>
            </a:r>
            <a:br>
              <a:rPr lang="et-EE" sz="3200" i="1" dirty="0" smtClean="0"/>
            </a:br>
            <a:r>
              <a:rPr lang="et-EE" sz="3200" b="1" i="1" dirty="0" err="1" smtClean="0"/>
              <a:t>Skoone</a:t>
            </a:r>
            <a:r>
              <a:rPr lang="et-EE" sz="3200" b="1" i="1" dirty="0" smtClean="0"/>
              <a:t> </a:t>
            </a:r>
            <a:r>
              <a:rPr lang="et-EE" sz="3200" b="1" i="1" dirty="0" err="1" smtClean="0"/>
              <a:t>activity</a:t>
            </a:r>
            <a:r>
              <a:rPr lang="et-EE" sz="3200" b="1" i="1" dirty="0" smtClean="0"/>
              <a:t> </a:t>
            </a:r>
            <a:r>
              <a:rPr lang="et-EE" sz="3200" b="1" i="1" dirty="0" err="1" smtClean="0"/>
              <a:t>belt</a:t>
            </a:r>
            <a:endParaRPr lang="fi-FI" sz="3200" b="1" i="1" dirty="0"/>
          </a:p>
        </p:txBody>
      </p:sp>
    </p:spTree>
    <p:extLst>
      <p:ext uri="{BB962C8B-B14F-4D97-AF65-F5344CB8AC3E}">
        <p14:creationId xmlns:p14="http://schemas.microsoft.com/office/powerpoint/2010/main" val="162081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t-EE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8640"/>
            <a:ext cx="8352926" cy="5795766"/>
          </a:xfrm>
        </p:spPr>
      </p:pic>
    </p:spTree>
    <p:extLst>
      <p:ext uri="{BB962C8B-B14F-4D97-AF65-F5344CB8AC3E}">
        <p14:creationId xmlns:p14="http://schemas.microsoft.com/office/powerpoint/2010/main" val="2095535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" y="4568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/>
              <a:t>Skoone bastion area</a:t>
            </a:r>
          </a:p>
        </p:txBody>
      </p:sp>
      <p:pic>
        <p:nvPicPr>
          <p:cNvPr id="15362" name="Picture 2" descr="E:\Pruunalade projekt\fotod\skoone panor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2455291"/>
            <a:ext cx="9067800" cy="1947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8228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" y="4568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/>
              <a:t>Skoone bastion area</a:t>
            </a:r>
          </a:p>
        </p:txBody>
      </p:sp>
      <p:pic>
        <p:nvPicPr>
          <p:cNvPr id="16386" name="Picture 2" descr="E:\Pruunalade projekt\fotod\skoone bastion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316480"/>
            <a:ext cx="8839200" cy="222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06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" y="4568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/>
              <a:t>Skoone bastion area</a:t>
            </a:r>
          </a:p>
        </p:txBody>
      </p:sp>
      <p:pic>
        <p:nvPicPr>
          <p:cNvPr id="17410" name="Picture 2" descr="E:\Pruunalade projekt\fotod\bastion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08" y="1581912"/>
            <a:ext cx="8558784" cy="369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" y="4568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/>
              <a:t>Skoone bastion area</a:t>
            </a:r>
          </a:p>
        </p:txBody>
      </p:sp>
      <p:pic>
        <p:nvPicPr>
          <p:cNvPr id="18434" name="Picture 2" descr="E:\Pruunalade projekt\fotod\bastion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56" y="2179320"/>
            <a:ext cx="8400288" cy="249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1988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Pruunalade projekt\fotod\aerofoto telliskivi ske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85" y="1916832"/>
            <a:ext cx="846963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" y="4568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/>
              <a:t>Telliskivi Creative </a:t>
            </a:r>
            <a:r>
              <a:rPr lang="et-EE" sz="2400" dirty="0" smtClean="0"/>
              <a:t>City </a:t>
            </a:r>
            <a:r>
              <a:rPr lang="et-EE" sz="2400" dirty="0"/>
              <a:t>quarter </a:t>
            </a:r>
            <a:r>
              <a:rPr lang="et-EE" sz="2400" dirty="0" smtClean="0"/>
              <a:t>and Station Market </a:t>
            </a:r>
            <a:r>
              <a:rPr lang="et-EE" sz="2400" dirty="0"/>
              <a:t>quarter</a:t>
            </a:r>
            <a:r>
              <a:rPr lang="et-EE" sz="2400" dirty="0" smtClean="0"/>
              <a:t> </a:t>
            </a:r>
            <a:endParaRPr lang="et-EE" sz="24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550778"/>
            <a:ext cx="8229600" cy="3268960"/>
          </a:xfrm>
        </p:spPr>
        <p:txBody>
          <a:bodyPr>
            <a:normAutofit/>
          </a:bodyPr>
          <a:lstStyle/>
          <a:p>
            <a:r>
              <a:rPr lang="en-US" sz="2100" dirty="0" smtClean="0"/>
              <a:t>located  </a:t>
            </a:r>
            <a:r>
              <a:rPr lang="en-US" sz="2100" dirty="0"/>
              <a:t>on a verge of the city center </a:t>
            </a:r>
            <a:r>
              <a:rPr lang="et-EE" sz="2100" dirty="0" smtClean="0"/>
              <a:t>	</a:t>
            </a:r>
          </a:p>
          <a:p>
            <a:r>
              <a:rPr lang="et-EE" sz="2100" dirty="0" smtClean="0"/>
              <a:t>f</a:t>
            </a:r>
            <a:r>
              <a:rPr lang="en-US" sz="2100" dirty="0" err="1" smtClean="0"/>
              <a:t>ormer</a:t>
            </a:r>
            <a:r>
              <a:rPr lang="en-US" sz="2100" dirty="0" smtClean="0"/>
              <a:t> </a:t>
            </a:r>
            <a:r>
              <a:rPr lang="en-US" sz="2100" dirty="0"/>
              <a:t>Baltic Railway factory area </a:t>
            </a:r>
            <a:r>
              <a:rPr lang="et-EE" sz="2100" dirty="0" smtClean="0"/>
              <a:t> - </a:t>
            </a:r>
            <a:r>
              <a:rPr lang="en-US" sz="2100" dirty="0" smtClean="0"/>
              <a:t>turned </a:t>
            </a:r>
            <a:r>
              <a:rPr lang="en-US" sz="2100" dirty="0"/>
              <a:t>to offices, band rehearsal rooms, studios, galleries, design shops, cafes and restaurants and functions as an attractive public space and a focal </a:t>
            </a:r>
            <a:r>
              <a:rPr lang="en-US" sz="2100" dirty="0" smtClean="0"/>
              <a:t>point</a:t>
            </a:r>
            <a:r>
              <a:rPr lang="et-EE" sz="2100" dirty="0"/>
              <a:t>.</a:t>
            </a:r>
            <a:endParaRPr lang="et-EE" sz="2100" dirty="0" smtClean="0"/>
          </a:p>
        </p:txBody>
      </p:sp>
    </p:spTree>
    <p:extLst>
      <p:ext uri="{BB962C8B-B14F-4D97-AF65-F5344CB8AC3E}">
        <p14:creationId xmlns:p14="http://schemas.microsoft.com/office/powerpoint/2010/main" val="1644325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" y="4568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/>
              <a:t>Telliskivi Creative </a:t>
            </a:r>
            <a:r>
              <a:rPr lang="et-EE" sz="2400" dirty="0" smtClean="0"/>
              <a:t>City </a:t>
            </a:r>
            <a:r>
              <a:rPr lang="et-EE" sz="2400" dirty="0"/>
              <a:t>quarter </a:t>
            </a:r>
            <a:r>
              <a:rPr lang="et-EE" sz="2400" dirty="0" smtClean="0"/>
              <a:t>and Station Market </a:t>
            </a:r>
            <a:r>
              <a:rPr lang="et-EE" sz="2400" dirty="0"/>
              <a:t>quarter</a:t>
            </a:r>
            <a:r>
              <a:rPr lang="et-EE" sz="2400" dirty="0" smtClean="0"/>
              <a:t> </a:t>
            </a:r>
            <a:endParaRPr lang="et-EE" sz="2400" dirty="0"/>
          </a:p>
        </p:txBody>
      </p:sp>
      <p:pic>
        <p:nvPicPr>
          <p:cNvPr id="4" name="Picture 4" descr="FP00767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6"/>
          <a:stretch/>
        </p:blipFill>
        <p:spPr bwMode="auto">
          <a:xfrm>
            <a:off x="285750" y="1916832"/>
            <a:ext cx="8572500" cy="472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550778"/>
            <a:ext cx="8229600" cy="3268960"/>
          </a:xfrm>
        </p:spPr>
        <p:txBody>
          <a:bodyPr>
            <a:normAutofit/>
          </a:bodyPr>
          <a:lstStyle/>
          <a:p>
            <a:r>
              <a:rPr lang="et-EE" sz="2100" dirty="0" smtClean="0"/>
              <a:t>The area is polluted with chemicals and needs a large scale </a:t>
            </a:r>
            <a:r>
              <a:rPr lang="et-EE" sz="2100" dirty="0"/>
              <a:t>e</a:t>
            </a:r>
            <a:r>
              <a:rPr lang="et-EE" sz="2100" dirty="0" smtClean="0"/>
              <a:t>limination </a:t>
            </a:r>
            <a:r>
              <a:rPr lang="et-EE" sz="2100" dirty="0"/>
              <a:t>of </a:t>
            </a:r>
            <a:r>
              <a:rPr lang="et-EE" sz="2100" dirty="0" smtClean="0"/>
              <a:t>pollution</a:t>
            </a:r>
          </a:p>
          <a:p>
            <a:endParaRPr lang="et-EE" sz="2100" dirty="0"/>
          </a:p>
        </p:txBody>
      </p:sp>
    </p:spTree>
    <p:extLst>
      <p:ext uri="{BB962C8B-B14F-4D97-AF65-F5344CB8AC3E}">
        <p14:creationId xmlns:p14="http://schemas.microsoft.com/office/powerpoint/2010/main" val="401807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" y="4568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/>
              <a:t>Telliskivi Creative </a:t>
            </a:r>
            <a:r>
              <a:rPr lang="et-EE" sz="2400" dirty="0" smtClean="0"/>
              <a:t>City quarter</a:t>
            </a:r>
            <a:endParaRPr lang="et-EE" sz="2400" dirty="0"/>
          </a:p>
        </p:txBody>
      </p:sp>
      <p:pic>
        <p:nvPicPr>
          <p:cNvPr id="4098" name="Picture 2" descr="E:\Pruunalade projekt\detailplaneeringud\telliskivi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4937760" cy="3116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P101056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5" t="10986" r="6868" b="18686"/>
          <a:stretch/>
        </p:blipFill>
        <p:spPr bwMode="auto">
          <a:xfrm>
            <a:off x="4295476" y="3797256"/>
            <a:ext cx="4682269" cy="2766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E:\Pruunalade projekt\detailplaneeringud\Telliskivi1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8"/>
          <a:stretch/>
        </p:blipFill>
        <p:spPr bwMode="auto">
          <a:xfrm>
            <a:off x="251520" y="3797256"/>
            <a:ext cx="3946407" cy="2764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430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" y="4568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/>
              <a:t>Telliskivi Creative </a:t>
            </a:r>
            <a:r>
              <a:rPr lang="et-EE" sz="2400" dirty="0" smtClean="0"/>
              <a:t>City quarter</a:t>
            </a:r>
            <a:endParaRPr lang="et-EE" sz="2400" dirty="0"/>
          </a:p>
        </p:txBody>
      </p:sp>
      <p:pic>
        <p:nvPicPr>
          <p:cNvPr id="6" name="Picture 2" descr="P101056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2" b="10374"/>
          <a:stretch/>
        </p:blipFill>
        <p:spPr bwMode="auto">
          <a:xfrm>
            <a:off x="4584700" y="506256"/>
            <a:ext cx="4396074" cy="307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P101060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9" b="16394"/>
          <a:stretch/>
        </p:blipFill>
        <p:spPr bwMode="auto">
          <a:xfrm>
            <a:off x="3620630" y="3671172"/>
            <a:ext cx="5328592" cy="2984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 descr="P101054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7" r="3181" b="12575"/>
          <a:stretch/>
        </p:blipFill>
        <p:spPr bwMode="auto">
          <a:xfrm>
            <a:off x="136146" y="506256"/>
            <a:ext cx="4286450" cy="3075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566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101062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15"/>
          <a:stretch/>
        </p:blipFill>
        <p:spPr bwMode="auto">
          <a:xfrm>
            <a:off x="3923928" y="3670300"/>
            <a:ext cx="4574078" cy="3087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E:\Pruunalade projekt\detailplaneeringud\telliskivi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1"/>
            <a:ext cx="5400600" cy="303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37185" y="45680"/>
            <a:ext cx="8229600" cy="50891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t-EE" sz="2400" smtClean="0"/>
              <a:t>Telliskivi Creative City quarter</a:t>
            </a:r>
            <a:endParaRPr lang="et-EE" sz="2400" dirty="0"/>
          </a:p>
        </p:txBody>
      </p:sp>
    </p:spTree>
    <p:extLst>
      <p:ext uri="{BB962C8B-B14F-4D97-AF65-F5344CB8AC3E}">
        <p14:creationId xmlns:p14="http://schemas.microsoft.com/office/powerpoint/2010/main" val="318075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56" y="403622"/>
            <a:ext cx="8701088" cy="6050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030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" y="4568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/>
              <a:t>Telliskivi Creative </a:t>
            </a:r>
            <a:r>
              <a:rPr lang="et-EE" sz="2400" dirty="0" smtClean="0"/>
              <a:t>City quarter – a </a:t>
            </a:r>
            <a:r>
              <a:rPr lang="et-EE" sz="2400" dirty="0"/>
              <a:t>lively place</a:t>
            </a:r>
          </a:p>
        </p:txBody>
      </p:sp>
      <p:pic>
        <p:nvPicPr>
          <p:cNvPr id="6147" name="Picture 3" descr="E:\Pruunalade projekt\detailplaneeringud\telliskivi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29"/>
          <a:stretch/>
        </p:blipFill>
        <p:spPr bwMode="auto">
          <a:xfrm>
            <a:off x="4067944" y="4021684"/>
            <a:ext cx="4320480" cy="261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E:\Pruunalade projekt\detailplaneeringud\telliskivi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692696"/>
            <a:ext cx="5000625" cy="332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239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Pruunalade projekt\detailplaneeringud\telliskivi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72816"/>
            <a:ext cx="571500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E:\Pruunalade projekt\detailplaneeringud\Telliskivi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16" y="1772816"/>
            <a:ext cx="2476500" cy="371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37185" y="45680"/>
            <a:ext cx="8229600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t-EE" sz="2400" smtClean="0"/>
              <a:t>Telliskivi Creative City quarter – a lively place</a:t>
            </a:r>
            <a:endParaRPr lang="et-EE" sz="2400" dirty="0"/>
          </a:p>
        </p:txBody>
      </p:sp>
    </p:spTree>
    <p:extLst>
      <p:ext uri="{BB962C8B-B14F-4D97-AF65-F5344CB8AC3E}">
        <p14:creationId xmlns:p14="http://schemas.microsoft.com/office/powerpoint/2010/main" val="260785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b="1" dirty="0" err="1" smtClean="0"/>
              <a:t>Station</a:t>
            </a:r>
            <a:r>
              <a:rPr lang="et-EE" sz="2400" b="1" dirty="0" smtClean="0"/>
              <a:t> market </a:t>
            </a:r>
            <a:r>
              <a:rPr lang="et-EE" sz="2400" b="1" dirty="0" err="1" smtClean="0"/>
              <a:t>quarter</a:t>
            </a:r>
            <a:r>
              <a:rPr lang="et-EE" sz="2400" b="1" dirty="0" smtClean="0"/>
              <a:t>  </a:t>
            </a:r>
            <a:r>
              <a:rPr lang="et-EE" sz="2400" dirty="0" smtClean="0"/>
              <a:t>- </a:t>
            </a:r>
            <a:r>
              <a:rPr lang="et-EE" sz="2400" dirty="0" err="1" smtClean="0"/>
              <a:t>was</a:t>
            </a:r>
            <a:r>
              <a:rPr lang="et-EE" sz="2400" dirty="0" smtClean="0"/>
              <a:t> </a:t>
            </a:r>
            <a:r>
              <a:rPr lang="et-EE" sz="2400" dirty="0" err="1" smtClean="0"/>
              <a:t>closed</a:t>
            </a:r>
            <a:r>
              <a:rPr lang="et-EE" sz="2400" dirty="0" smtClean="0"/>
              <a:t> </a:t>
            </a:r>
            <a:r>
              <a:rPr lang="et-EE" sz="2400" dirty="0" err="1" smtClean="0"/>
              <a:t>for</a:t>
            </a:r>
            <a:r>
              <a:rPr lang="et-EE" sz="2400" dirty="0" smtClean="0"/>
              <a:t> </a:t>
            </a:r>
            <a:r>
              <a:rPr lang="et-EE" sz="2400" dirty="0" err="1" smtClean="0"/>
              <a:t>regeneration</a:t>
            </a:r>
            <a:r>
              <a:rPr lang="et-EE" sz="2400" dirty="0" smtClean="0"/>
              <a:t> </a:t>
            </a:r>
            <a:r>
              <a:rPr lang="et-EE" sz="2400" dirty="0" err="1" smtClean="0"/>
              <a:t>in</a:t>
            </a:r>
            <a:r>
              <a:rPr lang="et-EE" sz="2400" dirty="0" smtClean="0"/>
              <a:t> </a:t>
            </a:r>
            <a:r>
              <a:rPr lang="et-EE" sz="2400" dirty="0" err="1" smtClean="0"/>
              <a:t>the</a:t>
            </a:r>
            <a:r>
              <a:rPr lang="et-EE" sz="2400" dirty="0" smtClean="0"/>
              <a:t> </a:t>
            </a:r>
            <a:r>
              <a:rPr lang="et-EE" sz="2400" dirty="0" err="1" smtClean="0"/>
              <a:t>beginning</a:t>
            </a:r>
            <a:r>
              <a:rPr lang="et-EE" sz="2400" dirty="0" smtClean="0"/>
              <a:t> </a:t>
            </a:r>
            <a:r>
              <a:rPr lang="et-EE" sz="2400" dirty="0" err="1" smtClean="0"/>
              <a:t>of</a:t>
            </a:r>
            <a:r>
              <a:rPr lang="et-EE" sz="2400" dirty="0" smtClean="0"/>
              <a:t> </a:t>
            </a:r>
            <a:r>
              <a:rPr lang="et-EE" sz="2400" dirty="0" err="1" smtClean="0"/>
              <a:t>this</a:t>
            </a:r>
            <a:r>
              <a:rPr lang="et-EE" sz="2400" dirty="0" smtClean="0"/>
              <a:t> </a:t>
            </a:r>
            <a:r>
              <a:rPr lang="et-EE" sz="2400" dirty="0" err="1" smtClean="0"/>
              <a:t>year</a:t>
            </a:r>
            <a:r>
              <a:rPr lang="et-EE" sz="2400" dirty="0" smtClean="0"/>
              <a:t/>
            </a:r>
            <a:br>
              <a:rPr lang="et-EE" sz="2400" dirty="0" smtClean="0"/>
            </a:br>
            <a:endParaRPr lang="et-EE" sz="24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836712"/>
            <a:ext cx="754380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687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1_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555" y="624036"/>
            <a:ext cx="77724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37185" y="183778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 smtClean="0"/>
              <a:t>Telliskivi Creative City quarter and Station Market quarter  </a:t>
            </a:r>
            <a:endParaRPr lang="et-EE" sz="2400" b="1" dirty="0"/>
          </a:p>
        </p:txBody>
      </p:sp>
      <p:sp>
        <p:nvSpPr>
          <p:cNvPr id="2" name="Rectangle 1"/>
          <p:cNvSpPr/>
          <p:nvPr/>
        </p:nvSpPr>
        <p:spPr>
          <a:xfrm>
            <a:off x="672555" y="5264854"/>
            <a:ext cx="72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/>
              <a:t>Detailplan</a:t>
            </a:r>
            <a:r>
              <a:rPr lang="en-US" dirty="0"/>
              <a:t> in process (since 2003) </a:t>
            </a:r>
            <a:r>
              <a:rPr lang="en-US" dirty="0" smtClean="0"/>
              <a:t>– </a:t>
            </a:r>
            <a:r>
              <a:rPr lang="en-US" dirty="0"/>
              <a:t>needs to be revalued, because the existing situation and visions are at variance. Creative City area is and has been developed through reconstruction and temporary building rights.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43955" y="26414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t-EE" sz="3200" b="1" dirty="0" smtClean="0"/>
              <a:t>Existing development plans</a:t>
            </a:r>
            <a:endParaRPr lang="et-EE" sz="3200" b="1" dirty="0"/>
          </a:p>
        </p:txBody>
      </p:sp>
    </p:spTree>
    <p:extLst>
      <p:ext uri="{BB962C8B-B14F-4D97-AF65-F5344CB8AC3E}">
        <p14:creationId xmlns:p14="http://schemas.microsoft.com/office/powerpoint/2010/main" val="180274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III etapp_edited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38" y="908720"/>
            <a:ext cx="8680124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reeform 5"/>
          <p:cNvSpPr/>
          <p:nvPr/>
        </p:nvSpPr>
        <p:spPr>
          <a:xfrm>
            <a:off x="1362075" y="1914525"/>
            <a:ext cx="5619750" cy="2457450"/>
          </a:xfrm>
          <a:custGeom>
            <a:avLst/>
            <a:gdLst>
              <a:gd name="connsiteX0" fmla="*/ 0 w 5619750"/>
              <a:gd name="connsiteY0" fmla="*/ 2428875 h 2457450"/>
              <a:gd name="connsiteX1" fmla="*/ 9525 w 5619750"/>
              <a:gd name="connsiteY1" fmla="*/ 2124075 h 2457450"/>
              <a:gd name="connsiteX2" fmla="*/ 923925 w 5619750"/>
              <a:gd name="connsiteY2" fmla="*/ 1190625 h 2457450"/>
              <a:gd name="connsiteX3" fmla="*/ 1485900 w 5619750"/>
              <a:gd name="connsiteY3" fmla="*/ 314325 h 2457450"/>
              <a:gd name="connsiteX4" fmla="*/ 2905125 w 5619750"/>
              <a:gd name="connsiteY4" fmla="*/ 0 h 2457450"/>
              <a:gd name="connsiteX5" fmla="*/ 3933825 w 5619750"/>
              <a:gd name="connsiteY5" fmla="*/ 857250 h 2457450"/>
              <a:gd name="connsiteX6" fmla="*/ 5295900 w 5619750"/>
              <a:gd name="connsiteY6" fmla="*/ 1657350 h 2457450"/>
              <a:gd name="connsiteX7" fmla="*/ 5619750 w 5619750"/>
              <a:gd name="connsiteY7" fmla="*/ 1781175 h 2457450"/>
              <a:gd name="connsiteX8" fmla="*/ 4762500 w 5619750"/>
              <a:gd name="connsiteY8" fmla="*/ 2266950 h 2457450"/>
              <a:gd name="connsiteX9" fmla="*/ 3724275 w 5619750"/>
              <a:gd name="connsiteY9" fmla="*/ 2457450 h 2457450"/>
              <a:gd name="connsiteX10" fmla="*/ 0 w 5619750"/>
              <a:gd name="connsiteY10" fmla="*/ 2428875 h 2457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19750" h="2457450">
                <a:moveTo>
                  <a:pt x="0" y="2428875"/>
                </a:moveTo>
                <a:lnTo>
                  <a:pt x="9525" y="2124075"/>
                </a:lnTo>
                <a:lnTo>
                  <a:pt x="923925" y="1190625"/>
                </a:lnTo>
                <a:lnTo>
                  <a:pt x="1485900" y="314325"/>
                </a:lnTo>
                <a:lnTo>
                  <a:pt x="2905125" y="0"/>
                </a:lnTo>
                <a:lnTo>
                  <a:pt x="3933825" y="857250"/>
                </a:lnTo>
                <a:lnTo>
                  <a:pt x="5295900" y="1657350"/>
                </a:lnTo>
                <a:lnTo>
                  <a:pt x="5619750" y="1781175"/>
                </a:lnTo>
                <a:lnTo>
                  <a:pt x="4762500" y="2266950"/>
                </a:lnTo>
                <a:lnTo>
                  <a:pt x="3724275" y="2457450"/>
                </a:lnTo>
                <a:lnTo>
                  <a:pt x="0" y="2428875"/>
                </a:lnTo>
                <a:close/>
              </a:path>
            </a:pathLst>
          </a:custGeom>
          <a:solidFill>
            <a:srgbClr val="F79646">
              <a:alpha val="60000"/>
            </a:srgb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sz="4000" dirty="0" smtClean="0">
                <a:solidFill>
                  <a:schemeClr val="tx1"/>
                </a:solidFill>
              </a:rPr>
              <a:t>1</a:t>
            </a:r>
            <a:endParaRPr lang="et-EE" sz="4000" dirty="0">
              <a:solidFill>
                <a:schemeClr val="tx1"/>
              </a:solidFill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4524375" y="1504950"/>
            <a:ext cx="3914775" cy="2257425"/>
          </a:xfrm>
          <a:custGeom>
            <a:avLst/>
            <a:gdLst>
              <a:gd name="connsiteX0" fmla="*/ 0 w 3914775"/>
              <a:gd name="connsiteY0" fmla="*/ 323850 h 2257425"/>
              <a:gd name="connsiteX1" fmla="*/ 609600 w 3914775"/>
              <a:gd name="connsiteY1" fmla="*/ 857250 h 2257425"/>
              <a:gd name="connsiteX2" fmla="*/ 1419225 w 3914775"/>
              <a:gd name="connsiteY2" fmla="*/ 1428750 h 2257425"/>
              <a:gd name="connsiteX3" fmla="*/ 2609850 w 3914775"/>
              <a:gd name="connsiteY3" fmla="*/ 1962150 h 2257425"/>
              <a:gd name="connsiteX4" fmla="*/ 3695700 w 3914775"/>
              <a:gd name="connsiteY4" fmla="*/ 2247900 h 2257425"/>
              <a:gd name="connsiteX5" fmla="*/ 3914775 w 3914775"/>
              <a:gd name="connsiteY5" fmla="*/ 2257425 h 2257425"/>
              <a:gd name="connsiteX6" fmla="*/ 3267075 w 3914775"/>
              <a:gd name="connsiteY6" fmla="*/ 1019175 h 2257425"/>
              <a:gd name="connsiteX7" fmla="*/ 3143250 w 3914775"/>
              <a:gd name="connsiteY7" fmla="*/ 838200 h 2257425"/>
              <a:gd name="connsiteX8" fmla="*/ 2209800 w 3914775"/>
              <a:gd name="connsiteY8" fmla="*/ 276225 h 2257425"/>
              <a:gd name="connsiteX9" fmla="*/ 1866900 w 3914775"/>
              <a:gd name="connsiteY9" fmla="*/ 104775 h 2257425"/>
              <a:gd name="connsiteX10" fmla="*/ 1476375 w 3914775"/>
              <a:gd name="connsiteY10" fmla="*/ 0 h 2257425"/>
              <a:gd name="connsiteX11" fmla="*/ 1276350 w 3914775"/>
              <a:gd name="connsiteY11" fmla="*/ 0 h 2257425"/>
              <a:gd name="connsiteX12" fmla="*/ 0 w 3914775"/>
              <a:gd name="connsiteY12" fmla="*/ 323850 h 225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14775" h="2257425">
                <a:moveTo>
                  <a:pt x="0" y="323850"/>
                </a:moveTo>
                <a:lnTo>
                  <a:pt x="609600" y="857250"/>
                </a:lnTo>
                <a:lnTo>
                  <a:pt x="1419225" y="1428750"/>
                </a:lnTo>
                <a:lnTo>
                  <a:pt x="2609850" y="1962150"/>
                </a:lnTo>
                <a:lnTo>
                  <a:pt x="3695700" y="2247900"/>
                </a:lnTo>
                <a:lnTo>
                  <a:pt x="3914775" y="2257425"/>
                </a:lnTo>
                <a:lnTo>
                  <a:pt x="3267075" y="1019175"/>
                </a:lnTo>
                <a:lnTo>
                  <a:pt x="3143250" y="838200"/>
                </a:lnTo>
                <a:lnTo>
                  <a:pt x="2209800" y="276225"/>
                </a:lnTo>
                <a:lnTo>
                  <a:pt x="1866900" y="104775"/>
                </a:lnTo>
                <a:lnTo>
                  <a:pt x="1476375" y="0"/>
                </a:lnTo>
                <a:lnTo>
                  <a:pt x="1276350" y="0"/>
                </a:lnTo>
                <a:lnTo>
                  <a:pt x="0" y="323850"/>
                </a:lnTo>
                <a:close/>
              </a:path>
            </a:pathLst>
          </a:custGeom>
          <a:solidFill>
            <a:srgbClr val="4F81BD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sz="4000" dirty="0" smtClean="0">
                <a:solidFill>
                  <a:schemeClr val="tx1"/>
                </a:solidFill>
              </a:rPr>
              <a:t>2</a:t>
            </a:r>
            <a:endParaRPr lang="et-EE" sz="4000" dirty="0">
              <a:solidFill>
                <a:schemeClr val="tx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536" y="5003884"/>
            <a:ext cx="836401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t-EE" dirty="0" smtClean="0"/>
              <a:t>1 - </a:t>
            </a:r>
            <a:r>
              <a:rPr lang="et-EE" dirty="0"/>
              <a:t>Telliskivi Creative City </a:t>
            </a:r>
            <a:r>
              <a:rPr lang="et-EE" dirty="0" smtClean="0"/>
              <a:t>quarter – regeneration in process since 2006 </a:t>
            </a:r>
            <a:endParaRPr lang="et-EE" dirty="0"/>
          </a:p>
        </p:txBody>
      </p:sp>
      <p:sp>
        <p:nvSpPr>
          <p:cNvPr id="24" name="TextBox 23"/>
          <p:cNvSpPr txBox="1"/>
          <p:nvPr/>
        </p:nvSpPr>
        <p:spPr>
          <a:xfrm>
            <a:off x="395536" y="5373216"/>
            <a:ext cx="836401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t-EE" dirty="0" smtClean="0"/>
              <a:t>2 - </a:t>
            </a:r>
            <a:r>
              <a:rPr lang="et-EE" dirty="0"/>
              <a:t>Station market quarter </a:t>
            </a:r>
            <a:r>
              <a:rPr lang="et-EE" dirty="0" smtClean="0"/>
              <a:t>- </a:t>
            </a:r>
            <a:r>
              <a:rPr lang="et-EE" dirty="0"/>
              <a:t>regeneration </a:t>
            </a:r>
            <a:r>
              <a:rPr lang="et-EE" dirty="0" smtClean="0"/>
              <a:t>in process since </a:t>
            </a:r>
            <a:r>
              <a:rPr lang="et-EE" dirty="0"/>
              <a:t>2016</a:t>
            </a:r>
          </a:p>
          <a:p>
            <a:endParaRPr lang="et-EE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7185" y="11177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 smtClean="0"/>
              <a:t>Telliskivi Creative City quarter and Station market quarter  </a:t>
            </a:r>
            <a:endParaRPr lang="et-EE" sz="2400" dirty="0"/>
          </a:p>
        </p:txBody>
      </p:sp>
    </p:spTree>
    <p:extLst>
      <p:ext uri="{BB962C8B-B14F-4D97-AF65-F5344CB8AC3E}">
        <p14:creationId xmlns:p14="http://schemas.microsoft.com/office/powerpoint/2010/main" val="266929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1" grpId="0" animBg="1"/>
      <p:bldP spid="2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" y="4568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/>
              <a:t>Telliskivi Creative </a:t>
            </a:r>
            <a:r>
              <a:rPr lang="et-EE" sz="2400" dirty="0" smtClean="0"/>
              <a:t>City quarter</a:t>
            </a:r>
            <a:endParaRPr lang="et-EE" sz="2400" dirty="0"/>
          </a:p>
        </p:txBody>
      </p:sp>
      <p:pic>
        <p:nvPicPr>
          <p:cNvPr id="5122" name="Picture 2" descr="E:\Pruunalade projekt\detailplaneeringud\telliskivi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204913"/>
            <a:ext cx="6667500" cy="44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279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873125"/>
            <a:ext cx="8343900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37185" y="183778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 smtClean="0"/>
              <a:t>Station Market </a:t>
            </a:r>
            <a:r>
              <a:rPr lang="et-EE" sz="2400" dirty="0"/>
              <a:t>quarter</a:t>
            </a:r>
            <a:r>
              <a:rPr lang="et-EE" sz="2400" dirty="0" smtClean="0"/>
              <a:t> </a:t>
            </a:r>
            <a:endParaRPr lang="et-EE" sz="2400" b="1" dirty="0"/>
          </a:p>
        </p:txBody>
      </p:sp>
    </p:spTree>
    <p:extLst>
      <p:ext uri="{BB962C8B-B14F-4D97-AF65-F5344CB8AC3E}">
        <p14:creationId xmlns:p14="http://schemas.microsoft.com/office/powerpoint/2010/main" val="303282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901700"/>
            <a:ext cx="84201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37185" y="183778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 smtClean="0"/>
              <a:t>Station Market </a:t>
            </a:r>
            <a:r>
              <a:rPr lang="et-EE" sz="2400" dirty="0"/>
              <a:t>quarter</a:t>
            </a:r>
            <a:r>
              <a:rPr lang="et-EE" sz="2400" dirty="0" smtClean="0"/>
              <a:t> </a:t>
            </a:r>
            <a:endParaRPr lang="et-EE" sz="2400" dirty="0"/>
          </a:p>
        </p:txBody>
      </p:sp>
    </p:spTree>
    <p:extLst>
      <p:ext uri="{BB962C8B-B14F-4D97-AF65-F5344CB8AC3E}">
        <p14:creationId xmlns:p14="http://schemas.microsoft.com/office/powerpoint/2010/main" val="388512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54536"/>
            <a:ext cx="8496944" cy="1251288"/>
          </a:xfrm>
        </p:spPr>
        <p:txBody>
          <a:bodyPr>
            <a:normAutofit/>
          </a:bodyPr>
          <a:lstStyle/>
          <a:p>
            <a:pPr algn="l"/>
            <a:r>
              <a:rPr lang="et-EE" sz="2400" dirty="0" smtClean="0"/>
              <a:t>Skoone bastion area </a:t>
            </a:r>
            <a:br>
              <a:rPr lang="et-EE" sz="2400" dirty="0" smtClean="0"/>
            </a:br>
            <a:r>
              <a:rPr lang="et-EE" sz="2400" dirty="0"/>
              <a:t>vision of the undeground bus-station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96752"/>
            <a:ext cx="7327408" cy="5335938"/>
          </a:xfrm>
        </p:spPr>
      </p:pic>
    </p:spTree>
    <p:extLst>
      <p:ext uri="{BB962C8B-B14F-4D97-AF65-F5344CB8AC3E}">
        <p14:creationId xmlns:p14="http://schemas.microsoft.com/office/powerpoint/2010/main" val="3147501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37185" y="255786"/>
            <a:ext cx="8229600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t-EE" sz="2400" dirty="0" smtClean="0"/>
              <a:t>Skoone bastion area</a:t>
            </a:r>
            <a:br>
              <a:rPr lang="et-EE" sz="2400" dirty="0" smtClean="0"/>
            </a:br>
            <a:r>
              <a:rPr lang="et-EE" sz="2400" dirty="0"/>
              <a:t>vision </a:t>
            </a:r>
            <a:r>
              <a:rPr lang="et-EE" sz="2400" dirty="0" smtClean="0"/>
              <a:t>of the undeground bus-station</a:t>
            </a:r>
            <a:endParaRPr lang="et-EE" sz="24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547" y="1232297"/>
            <a:ext cx="7250906" cy="4393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2257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42491"/>
            <a:ext cx="9144000" cy="477301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95536" y="5949280"/>
            <a:ext cx="849694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t-EE" sz="2100" dirty="0" smtClean="0"/>
              <a:t>	between Telliskivi </a:t>
            </a:r>
            <a:r>
              <a:rPr lang="et-EE" sz="2100" dirty="0"/>
              <a:t>Creative City 	</a:t>
            </a:r>
            <a:r>
              <a:rPr lang="et-EE" sz="2100" dirty="0" smtClean="0"/>
              <a:t>and 	Tallinn </a:t>
            </a:r>
            <a:r>
              <a:rPr lang="et-EE" sz="2100" dirty="0"/>
              <a:t>harbor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23540"/>
            <a:ext cx="878497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i-FI" sz="2100" b="1" dirty="0" smtClean="0"/>
              <a:t>Location</a:t>
            </a:r>
            <a:r>
              <a:rPr lang="et-EE" sz="2100" dirty="0" smtClean="0"/>
              <a:t> in the city center </a:t>
            </a:r>
          </a:p>
          <a:p>
            <a:pPr algn="just"/>
            <a:endParaRPr lang="et-EE" sz="2100" dirty="0" smtClean="0"/>
          </a:p>
          <a:p>
            <a:pPr algn="just"/>
            <a:r>
              <a:rPr lang="et-EE" sz="2100" dirty="0" smtClean="0"/>
              <a:t>between medieval old town and  </a:t>
            </a:r>
            <a:r>
              <a:rPr lang="en-US" sz="2100" dirty="0" smtClean="0"/>
              <a:t>wooden architectural milieu district </a:t>
            </a:r>
            <a:r>
              <a:rPr lang="en-US" sz="2100" dirty="0" err="1" smtClean="0"/>
              <a:t>Kalamaja</a:t>
            </a:r>
            <a:r>
              <a:rPr lang="en-US" sz="2100" dirty="0" smtClean="0"/>
              <a:t> </a:t>
            </a:r>
            <a:endParaRPr lang="et-EE" sz="2100" dirty="0"/>
          </a:p>
        </p:txBody>
      </p:sp>
    </p:spTree>
    <p:extLst>
      <p:ext uri="{BB962C8B-B14F-4D97-AF65-F5344CB8AC3E}">
        <p14:creationId xmlns:p14="http://schemas.microsoft.com/office/powerpoint/2010/main" val="157856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37185" y="255786"/>
            <a:ext cx="8229600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t-EE" sz="2400" dirty="0" smtClean="0"/>
              <a:t>Skoone bastion area</a:t>
            </a:r>
            <a:br>
              <a:rPr lang="et-EE" sz="2400" dirty="0" smtClean="0"/>
            </a:br>
            <a:r>
              <a:rPr lang="et-EE" sz="2400" dirty="0" smtClean="0"/>
              <a:t>urban park with services</a:t>
            </a:r>
            <a:endParaRPr lang="et-EE" sz="2400" dirty="0"/>
          </a:p>
        </p:txBody>
      </p:sp>
      <p:pic>
        <p:nvPicPr>
          <p:cNvPr id="22530" name="Picture 2" descr="E:\Pruunalade projekt\detailplaneeringud\Skoone bastion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03"/>
          <a:stretch/>
        </p:blipFill>
        <p:spPr bwMode="auto">
          <a:xfrm>
            <a:off x="1371600" y="1169641"/>
            <a:ext cx="6400800" cy="451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65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Pruunalade projekt\detailplaneeringud\Skoone bas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04888"/>
            <a:ext cx="6858001" cy="484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37185" y="255786"/>
            <a:ext cx="8229600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t-EE" sz="2400" dirty="0" smtClean="0"/>
              <a:t>Skoone bastion area</a:t>
            </a:r>
            <a:br>
              <a:rPr lang="et-EE" sz="2400" dirty="0" smtClean="0"/>
            </a:br>
            <a:r>
              <a:rPr lang="et-EE" sz="2400" dirty="0" smtClean="0"/>
              <a:t>urban park with services underground</a:t>
            </a:r>
            <a:endParaRPr lang="et-EE" sz="2400" dirty="0"/>
          </a:p>
        </p:txBody>
      </p:sp>
    </p:spTree>
    <p:extLst>
      <p:ext uri="{BB962C8B-B14F-4D97-AF65-F5344CB8AC3E}">
        <p14:creationId xmlns:p14="http://schemas.microsoft.com/office/powerpoint/2010/main" val="340381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t-EE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66" y="310580"/>
            <a:ext cx="9005162" cy="6196954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467544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t-EE"/>
          </a:p>
        </p:txBody>
      </p:sp>
      <p:sp>
        <p:nvSpPr>
          <p:cNvPr id="8" name="TextBox 7"/>
          <p:cNvSpPr txBox="1"/>
          <p:nvPr/>
        </p:nvSpPr>
        <p:spPr>
          <a:xfrm>
            <a:off x="6606959" y="6165304"/>
            <a:ext cx="258372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t-EE" b="1" dirty="0" smtClean="0"/>
              <a:t>Detail </a:t>
            </a:r>
            <a:r>
              <a:rPr lang="et-EE" b="1" dirty="0" err="1" smtClean="0"/>
              <a:t>plan</a:t>
            </a:r>
            <a:r>
              <a:rPr lang="et-EE" b="1" dirty="0" smtClean="0"/>
              <a:t> </a:t>
            </a:r>
            <a:r>
              <a:rPr lang="et-EE" b="1" dirty="0" err="1" smtClean="0"/>
              <a:t>vision</a:t>
            </a:r>
            <a:r>
              <a:rPr lang="et-EE" b="1" dirty="0" smtClean="0"/>
              <a:t> </a:t>
            </a:r>
            <a:r>
              <a:rPr lang="et-EE" b="1" dirty="0" err="1" smtClean="0"/>
              <a:t>in</a:t>
            </a:r>
            <a:r>
              <a:rPr lang="et-EE" b="1" dirty="0" smtClean="0"/>
              <a:t> 2007</a:t>
            </a:r>
            <a:endParaRPr lang="et-EE" b="1" dirty="0"/>
          </a:p>
        </p:txBody>
      </p:sp>
    </p:spTree>
    <p:extLst>
      <p:ext uri="{BB962C8B-B14F-4D97-AF65-F5344CB8AC3E}">
        <p14:creationId xmlns:p14="http://schemas.microsoft.com/office/powerpoint/2010/main" val="3665457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t-EE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37" y="660550"/>
            <a:ext cx="8898190" cy="6196954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71465" y="404664"/>
            <a:ext cx="8229600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t-EE" sz="2400" dirty="0" smtClean="0"/>
              <a:t>Skoone bastion area</a:t>
            </a:r>
            <a:br>
              <a:rPr lang="et-EE" sz="2400" dirty="0" smtClean="0"/>
            </a:br>
            <a:r>
              <a:rPr lang="et-EE" sz="2400" dirty="0" smtClean="0"/>
              <a:t>Vision of the Railway museumpark (vision in fall 2015)</a:t>
            </a:r>
            <a:endParaRPr lang="et-EE" sz="2400" dirty="0"/>
          </a:p>
        </p:txBody>
      </p:sp>
    </p:spTree>
    <p:extLst>
      <p:ext uri="{BB962C8B-B14F-4D97-AF65-F5344CB8AC3E}">
        <p14:creationId xmlns:p14="http://schemas.microsoft.com/office/powerpoint/2010/main" val="218782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1054943"/>
            <a:ext cx="8067675" cy="568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71465" y="404664"/>
            <a:ext cx="8229600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t-EE" sz="2400" dirty="0" smtClean="0"/>
              <a:t>Skoone bastion area</a:t>
            </a:r>
            <a:br>
              <a:rPr lang="et-EE" sz="2400" dirty="0" smtClean="0"/>
            </a:br>
            <a:r>
              <a:rPr lang="et-EE" sz="2400" dirty="0" smtClean="0"/>
              <a:t>Vision of the Railway museumpark (vision in fall 2015)</a:t>
            </a:r>
            <a:endParaRPr lang="et-EE" sz="2400" dirty="0"/>
          </a:p>
        </p:txBody>
      </p:sp>
    </p:spTree>
    <p:extLst>
      <p:ext uri="{BB962C8B-B14F-4D97-AF65-F5344CB8AC3E}">
        <p14:creationId xmlns:p14="http://schemas.microsoft.com/office/powerpoint/2010/main" val="8353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5494754" cy="436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>
            <a:normAutofit/>
          </a:bodyPr>
          <a:lstStyle/>
          <a:p>
            <a:r>
              <a:rPr lang="et-EE" sz="3200" b="1" dirty="0" smtClean="0"/>
              <a:t>Tallinn Planning register</a:t>
            </a:r>
            <a:endParaRPr lang="et-EE" sz="3200" b="1" dirty="0"/>
          </a:p>
        </p:txBody>
      </p:sp>
      <p:sp>
        <p:nvSpPr>
          <p:cNvPr id="4" name="Rectangle 3"/>
          <p:cNvSpPr/>
          <p:nvPr/>
        </p:nvSpPr>
        <p:spPr>
          <a:xfrm>
            <a:off x="5940152" y="1484784"/>
            <a:ext cx="2880320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100" dirty="0"/>
              <a:t>Documentation and dissemination of the planning process </a:t>
            </a:r>
            <a:endParaRPr lang="et-EE" sz="2100" dirty="0" smtClean="0"/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100" dirty="0" smtClean="0"/>
              <a:t>Digital workflow  for coordination and approval</a:t>
            </a:r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100" dirty="0" smtClean="0"/>
              <a:t>Archive</a:t>
            </a:r>
            <a:endParaRPr lang="et-EE" sz="2100" dirty="0" smtClean="0"/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t-EE" sz="2100" dirty="0" smtClean="0"/>
              <a:t>Enables to follow</a:t>
            </a:r>
            <a:r>
              <a:rPr lang="en-US" sz="2100" dirty="0" smtClean="0"/>
              <a:t> plan</a:t>
            </a:r>
            <a:r>
              <a:rPr lang="et-EE" sz="2100" dirty="0" smtClean="0"/>
              <a:t>ning</a:t>
            </a:r>
            <a:r>
              <a:rPr lang="en-US" sz="2100" dirty="0" smtClean="0"/>
              <a:t> pro</a:t>
            </a:r>
            <a:r>
              <a:rPr lang="et-EE" sz="2100" dirty="0" smtClean="0"/>
              <a:t>c</a:t>
            </a:r>
            <a:r>
              <a:rPr lang="en-US" sz="2100" dirty="0" err="1" smtClean="0"/>
              <a:t>ess</a:t>
            </a:r>
            <a:endParaRPr lang="et-EE" sz="2100" dirty="0" smtClean="0"/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r>
              <a:rPr lang="et-EE" sz="2100" dirty="0"/>
              <a:t>P</a:t>
            </a:r>
            <a:r>
              <a:rPr lang="en-US" sz="2100" dirty="0" err="1" smtClean="0"/>
              <a:t>ropose</a:t>
            </a:r>
            <a:r>
              <a:rPr lang="en-US" sz="2100" dirty="0" smtClean="0"/>
              <a:t> </a:t>
            </a:r>
            <a:r>
              <a:rPr lang="en-US" sz="2100" dirty="0"/>
              <a:t>or comment </a:t>
            </a:r>
            <a:r>
              <a:rPr lang="en-US" sz="2100" dirty="0" smtClean="0"/>
              <a:t> </a:t>
            </a:r>
            <a:r>
              <a:rPr lang="en-US" sz="2100" dirty="0"/>
              <a:t>detail  </a:t>
            </a:r>
            <a:r>
              <a:rPr lang="en-US" sz="2100" dirty="0" smtClean="0"/>
              <a:t>plans</a:t>
            </a:r>
            <a:endParaRPr lang="et-EE" altLang="et-EE" sz="2100" dirty="0"/>
          </a:p>
          <a:p>
            <a:pPr marL="342900" indent="-342900">
              <a:spcBef>
                <a:spcPts val="1200"/>
              </a:spcBef>
              <a:buFont typeface="Arial" pitchFamily="34" charset="0"/>
              <a:buChar char="•"/>
            </a:pPr>
            <a:endParaRPr lang="et-EE" sz="2100" dirty="0"/>
          </a:p>
        </p:txBody>
      </p:sp>
    </p:spTree>
    <p:extLst>
      <p:ext uri="{BB962C8B-B14F-4D97-AF65-F5344CB8AC3E}">
        <p14:creationId xmlns:p14="http://schemas.microsoft.com/office/powerpoint/2010/main" val="2898415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484784"/>
            <a:ext cx="5395103" cy="4101578"/>
          </a:xfrm>
        </p:spPr>
      </p:pic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5652120" y="1451917"/>
            <a:ext cx="3034680" cy="4641379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t-EE" sz="2100" dirty="0"/>
              <a:t>N</a:t>
            </a:r>
            <a:r>
              <a:rPr lang="et-EE" sz="2100" dirty="0" smtClean="0"/>
              <a:t>ew </a:t>
            </a:r>
            <a:r>
              <a:rPr lang="et-EE" sz="2100" dirty="0"/>
              <a:t>cooperation model between different </a:t>
            </a:r>
            <a:r>
              <a:rPr lang="et-EE" sz="2100" dirty="0" smtClean="0"/>
              <a:t>stakeholders</a:t>
            </a:r>
          </a:p>
          <a:p>
            <a:pPr>
              <a:spcBef>
                <a:spcPts val="1200"/>
              </a:spcBef>
            </a:pPr>
            <a:r>
              <a:rPr lang="et-EE" sz="2100" dirty="0"/>
              <a:t>G</a:t>
            </a:r>
            <a:r>
              <a:rPr lang="et-EE" sz="2100" dirty="0" smtClean="0"/>
              <a:t>oal is to find </a:t>
            </a:r>
            <a:r>
              <a:rPr lang="et-EE" sz="2100" dirty="0"/>
              <a:t>new ways to overcome the lack of common vision and understanding between city and private </a:t>
            </a:r>
            <a:r>
              <a:rPr lang="et-EE" sz="2100" dirty="0" smtClean="0"/>
              <a:t>developers</a:t>
            </a:r>
          </a:p>
          <a:p>
            <a:pPr>
              <a:spcBef>
                <a:spcPts val="1200"/>
              </a:spcBef>
            </a:pPr>
            <a:r>
              <a:rPr lang="et-EE" sz="2100" dirty="0"/>
              <a:t>A</a:t>
            </a:r>
            <a:r>
              <a:rPr lang="et-EE" sz="2100" dirty="0" smtClean="0"/>
              <a:t> </a:t>
            </a:r>
            <a:r>
              <a:rPr lang="et-EE" sz="2100" dirty="0"/>
              <a:t>new app </a:t>
            </a:r>
            <a:r>
              <a:rPr lang="en-US" sz="2100" dirty="0"/>
              <a:t>can </a:t>
            </a:r>
            <a:r>
              <a:rPr lang="et-EE" sz="2100" dirty="0" err="1" smtClean="0"/>
              <a:t>be</a:t>
            </a:r>
            <a:r>
              <a:rPr lang="et-EE" sz="2100" dirty="0" smtClean="0"/>
              <a:t> </a:t>
            </a:r>
            <a:r>
              <a:rPr lang="en-US" sz="2100" dirty="0" smtClean="0"/>
              <a:t>an </a:t>
            </a:r>
            <a:r>
              <a:rPr lang="en-US" sz="2100" dirty="0"/>
              <a:t>advertisement tool for development projects</a:t>
            </a:r>
          </a:p>
          <a:p>
            <a:endParaRPr lang="et-EE" altLang="et-EE" sz="2100" dirty="0" smtClean="0"/>
          </a:p>
          <a:p>
            <a:endParaRPr lang="et-EE" sz="2100" dirty="0" smtClean="0"/>
          </a:p>
          <a:p>
            <a:endParaRPr lang="en-US" sz="2100" dirty="0"/>
          </a:p>
          <a:p>
            <a:endParaRPr lang="en-US" sz="2100" dirty="0"/>
          </a:p>
          <a:p>
            <a:endParaRPr lang="et-EE" sz="2100" dirty="0"/>
          </a:p>
        </p:txBody>
      </p:sp>
      <p:sp>
        <p:nvSpPr>
          <p:cNvPr id="8" name="Rectangle 7"/>
          <p:cNvSpPr/>
          <p:nvPr/>
        </p:nvSpPr>
        <p:spPr>
          <a:xfrm>
            <a:off x="779488" y="177776"/>
            <a:ext cx="7416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t-EE" sz="3200" b="1" dirty="0" smtClean="0"/>
              <a:t>An app as a planning and cooperation tool </a:t>
            </a:r>
            <a:endParaRPr lang="et-EE" sz="3200" b="1" dirty="0"/>
          </a:p>
        </p:txBody>
      </p:sp>
    </p:spTree>
    <p:extLst>
      <p:ext uri="{BB962C8B-B14F-4D97-AF65-F5344CB8AC3E}">
        <p14:creationId xmlns:p14="http://schemas.microsoft.com/office/powerpoint/2010/main" val="2103357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sz="3200" b="1" dirty="0"/>
              <a:t>An app as a planning and cooperation tool 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sz="2100" dirty="0" smtClean="0"/>
              <a:t>to </a:t>
            </a:r>
            <a:r>
              <a:rPr lang="et-EE" sz="2100" dirty="0" smtClean="0"/>
              <a:t>link </a:t>
            </a:r>
            <a:r>
              <a:rPr lang="en-US" sz="2100" dirty="0" smtClean="0"/>
              <a:t>existing </a:t>
            </a:r>
            <a:r>
              <a:rPr lang="en-US" sz="2100" dirty="0"/>
              <a:t>Tallinn planning register system </a:t>
            </a:r>
            <a:r>
              <a:rPr lang="et-EE" sz="2100" dirty="0" smtClean="0"/>
              <a:t>to</a:t>
            </a:r>
            <a:r>
              <a:rPr lang="en-US" sz="2100" dirty="0" smtClean="0"/>
              <a:t> </a:t>
            </a:r>
            <a:r>
              <a:rPr lang="en-US" sz="2100" dirty="0"/>
              <a:t>our new </a:t>
            </a:r>
            <a:r>
              <a:rPr lang="en-US" sz="2100" dirty="0" smtClean="0"/>
              <a:t>app</a:t>
            </a:r>
            <a:endParaRPr lang="et-EE" sz="2100" dirty="0" smtClean="0"/>
          </a:p>
          <a:p>
            <a:pPr>
              <a:spcBef>
                <a:spcPts val="1200"/>
              </a:spcBef>
            </a:pPr>
            <a:r>
              <a:rPr lang="et-EE" sz="2100" dirty="0" smtClean="0"/>
              <a:t>to make proposals also on the map</a:t>
            </a:r>
          </a:p>
          <a:p>
            <a:pPr>
              <a:spcBef>
                <a:spcPts val="1200"/>
              </a:spcBef>
            </a:pPr>
            <a:r>
              <a:rPr lang="et-EE" sz="2100" dirty="0" smtClean="0"/>
              <a:t>the capacity of mobile positioning to give better understanding of planned environment</a:t>
            </a:r>
            <a:endParaRPr lang="en-US" sz="2100" dirty="0"/>
          </a:p>
          <a:p>
            <a:pPr>
              <a:spcBef>
                <a:spcPts val="1200"/>
              </a:spcBef>
            </a:pPr>
            <a:r>
              <a:rPr lang="en-US" sz="2100" dirty="0" smtClean="0"/>
              <a:t>to </a:t>
            </a:r>
            <a:r>
              <a:rPr lang="en-US" sz="2100" dirty="0"/>
              <a:t>improve planning information accessibility for the citizens and even for developers and/or other </a:t>
            </a:r>
            <a:r>
              <a:rPr lang="en-US" sz="2100" dirty="0" err="1" smtClean="0"/>
              <a:t>int</a:t>
            </a:r>
            <a:r>
              <a:rPr lang="et-EE" sz="2100" dirty="0" smtClean="0"/>
              <a:t>e</a:t>
            </a:r>
            <a:r>
              <a:rPr lang="en-US" sz="2100" dirty="0" smtClean="0"/>
              <a:t>rest </a:t>
            </a:r>
            <a:r>
              <a:rPr lang="en-US" sz="2100" dirty="0"/>
              <a:t>groups. </a:t>
            </a:r>
          </a:p>
          <a:p>
            <a:pPr>
              <a:spcBef>
                <a:spcPts val="1200"/>
              </a:spcBef>
            </a:pPr>
            <a:r>
              <a:rPr lang="en-US" sz="2100" dirty="0" smtClean="0"/>
              <a:t>an </a:t>
            </a:r>
            <a:r>
              <a:rPr lang="en-US" sz="2100" dirty="0"/>
              <a:t>advertisement tool for development projects</a:t>
            </a:r>
          </a:p>
          <a:p>
            <a:pPr>
              <a:spcBef>
                <a:spcPts val="1200"/>
              </a:spcBef>
            </a:pPr>
            <a:r>
              <a:rPr lang="en-US" sz="2100" dirty="0" smtClean="0"/>
              <a:t>simple </a:t>
            </a:r>
            <a:r>
              <a:rPr lang="en-US" sz="2100" dirty="0"/>
              <a:t>visual information about the territory they are currently located, view detail plans made for that area, </a:t>
            </a:r>
            <a:r>
              <a:rPr lang="et-EE" sz="2100" dirty="0" err="1"/>
              <a:t>follow</a:t>
            </a:r>
            <a:r>
              <a:rPr lang="et-EE" sz="2100" dirty="0"/>
              <a:t> detail </a:t>
            </a:r>
            <a:r>
              <a:rPr lang="et-EE" sz="2100" dirty="0" err="1"/>
              <a:t>plan</a:t>
            </a:r>
            <a:r>
              <a:rPr lang="et-EE" sz="2100" dirty="0"/>
              <a:t> </a:t>
            </a:r>
            <a:r>
              <a:rPr lang="et-EE" sz="2100" dirty="0" smtClean="0"/>
              <a:t>progress,</a:t>
            </a:r>
            <a:r>
              <a:rPr lang="en-US" sz="2100" dirty="0" smtClean="0"/>
              <a:t> </a:t>
            </a:r>
            <a:r>
              <a:rPr lang="et-EE" sz="2100" dirty="0" smtClean="0"/>
              <a:t> </a:t>
            </a:r>
            <a:r>
              <a:rPr lang="en-US" sz="2100" dirty="0" smtClean="0"/>
              <a:t>make </a:t>
            </a:r>
            <a:r>
              <a:rPr lang="en-US" sz="2100" dirty="0"/>
              <a:t>notes for the </a:t>
            </a:r>
            <a:r>
              <a:rPr lang="en-US" sz="2100" dirty="0" smtClean="0"/>
              <a:t>plans</a:t>
            </a:r>
            <a:r>
              <a:rPr lang="et-EE" sz="2100" dirty="0"/>
              <a:t> </a:t>
            </a:r>
            <a:r>
              <a:rPr lang="et-EE" sz="2100" dirty="0" smtClean="0"/>
              <a:t>and </a:t>
            </a:r>
            <a:r>
              <a:rPr lang="en-US" sz="2100" dirty="0" smtClean="0"/>
              <a:t>forward </a:t>
            </a:r>
            <a:r>
              <a:rPr lang="en-US" sz="2100" dirty="0"/>
              <a:t>them to city government</a:t>
            </a:r>
            <a:r>
              <a:rPr lang="en-US" sz="2100" dirty="0" smtClean="0"/>
              <a:t>.</a:t>
            </a:r>
            <a:endParaRPr lang="en-US" sz="2100" dirty="0"/>
          </a:p>
        </p:txBody>
      </p:sp>
    </p:spTree>
    <p:extLst>
      <p:ext uri="{BB962C8B-B14F-4D97-AF65-F5344CB8AC3E}">
        <p14:creationId xmlns:p14="http://schemas.microsoft.com/office/powerpoint/2010/main" val="176171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sz="3200" b="1" dirty="0" smtClean="0"/>
              <a:t>Main </a:t>
            </a:r>
            <a:r>
              <a:rPr lang="et-EE" sz="3200" b="1" dirty="0" err="1" smtClean="0"/>
              <a:t>challenges</a:t>
            </a:r>
            <a:r>
              <a:rPr lang="et-EE" sz="3200" b="1" dirty="0" smtClean="0"/>
              <a:t> </a:t>
            </a:r>
            <a:r>
              <a:rPr lang="et-EE" sz="3200" b="1" dirty="0" err="1" smtClean="0"/>
              <a:t>related</a:t>
            </a:r>
            <a:r>
              <a:rPr lang="et-EE" sz="3200" b="1" dirty="0" smtClean="0"/>
              <a:t> </a:t>
            </a:r>
            <a:r>
              <a:rPr lang="et-EE" sz="3200" b="1" dirty="0" err="1" smtClean="0"/>
              <a:t>to</a:t>
            </a:r>
            <a:r>
              <a:rPr lang="et-EE" sz="3200" b="1" dirty="0" smtClean="0"/>
              <a:t> </a:t>
            </a:r>
            <a:r>
              <a:rPr lang="et-EE" sz="3200" b="1" dirty="0" err="1" smtClean="0"/>
              <a:t>the</a:t>
            </a:r>
            <a:r>
              <a:rPr lang="et-EE" sz="3200" b="1" dirty="0" smtClean="0"/>
              <a:t> </a:t>
            </a:r>
            <a:r>
              <a:rPr lang="et-EE" sz="3200" b="1" dirty="0" err="1" smtClean="0"/>
              <a:t>redevelopment</a:t>
            </a:r>
            <a:r>
              <a:rPr lang="et-EE" sz="3200" b="1" dirty="0" smtClean="0"/>
              <a:t>  </a:t>
            </a:r>
            <a:r>
              <a:rPr lang="et-EE" sz="3200" b="1" dirty="0" err="1" smtClean="0"/>
              <a:t>of</a:t>
            </a:r>
            <a:r>
              <a:rPr lang="et-EE" sz="3200" b="1" dirty="0" smtClean="0"/>
              <a:t> </a:t>
            </a:r>
            <a:r>
              <a:rPr lang="et-EE" sz="3200" b="1" dirty="0" err="1" smtClean="0"/>
              <a:t>the</a:t>
            </a:r>
            <a:r>
              <a:rPr lang="et-EE" sz="3200" b="1" dirty="0" smtClean="0"/>
              <a:t> </a:t>
            </a:r>
            <a:r>
              <a:rPr lang="et-EE" sz="3200" b="1" dirty="0" err="1" smtClean="0"/>
              <a:t>area</a:t>
            </a:r>
            <a:endParaRPr lang="et-EE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sz="2100" dirty="0"/>
              <a:t>involvement of different stakeholders to draw common vision of the area</a:t>
            </a:r>
          </a:p>
          <a:p>
            <a:pPr>
              <a:spcBef>
                <a:spcPts val="1200"/>
              </a:spcBef>
            </a:pPr>
            <a:r>
              <a:rPr lang="en-US" sz="2100" dirty="0"/>
              <a:t>linking existing urban space better with the future plans that developers have</a:t>
            </a:r>
          </a:p>
          <a:p>
            <a:pPr>
              <a:spcBef>
                <a:spcPts val="1200"/>
              </a:spcBef>
            </a:pPr>
            <a:r>
              <a:rPr lang="en-US" sz="2100" dirty="0"/>
              <a:t>to reassess the detail plans which are in process at the </a:t>
            </a:r>
            <a:r>
              <a:rPr lang="en-US" sz="2100" dirty="0" smtClean="0"/>
              <a:t>moment</a:t>
            </a:r>
            <a:endParaRPr lang="et-EE" sz="2100" dirty="0" smtClean="0"/>
          </a:p>
          <a:p>
            <a:pPr>
              <a:spcBef>
                <a:spcPts val="1200"/>
              </a:spcBef>
            </a:pPr>
            <a:r>
              <a:rPr lang="en-US" sz="2100" dirty="0"/>
              <a:t>development of the area through temporary building permissions </a:t>
            </a:r>
            <a:r>
              <a:rPr lang="et-EE" sz="2100" dirty="0" smtClean="0"/>
              <a:t>/ </a:t>
            </a:r>
            <a:r>
              <a:rPr lang="en-US" sz="2100" dirty="0" err="1" smtClean="0"/>
              <a:t>creati</a:t>
            </a:r>
            <a:r>
              <a:rPr lang="et-EE" sz="2100" dirty="0" err="1" smtClean="0"/>
              <a:t>ng</a:t>
            </a:r>
            <a:r>
              <a:rPr lang="et-EE" sz="2100" dirty="0" smtClean="0"/>
              <a:t> </a:t>
            </a:r>
            <a:r>
              <a:rPr lang="en-US" sz="2100" dirty="0" smtClean="0"/>
              <a:t>an </a:t>
            </a:r>
            <a:r>
              <a:rPr lang="en-US" sz="2100" dirty="0"/>
              <a:t>attractive development area for the future potential investors </a:t>
            </a:r>
          </a:p>
          <a:p>
            <a:pPr>
              <a:spcBef>
                <a:spcPts val="1200"/>
              </a:spcBef>
            </a:pPr>
            <a:r>
              <a:rPr lang="et-EE" sz="2100" dirty="0" err="1" smtClean="0"/>
              <a:t>conducting</a:t>
            </a:r>
            <a:r>
              <a:rPr lang="et-EE" sz="2100" dirty="0" smtClean="0"/>
              <a:t> </a:t>
            </a:r>
            <a:r>
              <a:rPr lang="et-EE" sz="2100" dirty="0" err="1"/>
              <a:t>environmental</a:t>
            </a:r>
            <a:r>
              <a:rPr lang="et-EE" sz="2100" dirty="0"/>
              <a:t> </a:t>
            </a:r>
            <a:r>
              <a:rPr lang="et-EE" sz="2100" dirty="0" err="1" smtClean="0"/>
              <a:t>studies</a:t>
            </a:r>
            <a:r>
              <a:rPr lang="et-EE" sz="2100" dirty="0" smtClean="0"/>
              <a:t> </a:t>
            </a:r>
            <a:endParaRPr lang="et-EE" sz="2100" dirty="0"/>
          </a:p>
          <a:p>
            <a:endParaRPr lang="et-EE" sz="2100" dirty="0"/>
          </a:p>
        </p:txBody>
      </p:sp>
    </p:spTree>
    <p:extLst>
      <p:ext uri="{BB962C8B-B14F-4D97-AF65-F5344CB8AC3E}">
        <p14:creationId xmlns:p14="http://schemas.microsoft.com/office/powerpoint/2010/main" val="3062193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sz="3200" b="1" dirty="0" err="1"/>
              <a:t>Stakeholders</a:t>
            </a:r>
            <a:r>
              <a:rPr lang="et-EE" sz="3200" b="1" dirty="0"/>
              <a:t> </a:t>
            </a:r>
            <a:r>
              <a:rPr lang="et-EE" sz="3200" b="1" dirty="0" err="1"/>
              <a:t>to</a:t>
            </a:r>
            <a:r>
              <a:rPr lang="et-EE" sz="3200" b="1" dirty="0"/>
              <a:t> </a:t>
            </a:r>
            <a:r>
              <a:rPr lang="et-EE" sz="3200" b="1" dirty="0" err="1"/>
              <a:t>be</a:t>
            </a:r>
            <a:r>
              <a:rPr lang="et-EE" sz="3200" b="1" dirty="0"/>
              <a:t> </a:t>
            </a:r>
            <a:r>
              <a:rPr lang="et-EE" sz="3200" b="1" dirty="0" err="1"/>
              <a:t>involved</a:t>
            </a:r>
            <a:endParaRPr lang="et-EE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1556792"/>
            <a:ext cx="6995120" cy="4525963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t-EE" sz="2100" dirty="0" err="1"/>
              <a:t>city</a:t>
            </a:r>
            <a:r>
              <a:rPr lang="et-EE" sz="2100" dirty="0"/>
              <a:t> </a:t>
            </a:r>
            <a:r>
              <a:rPr lang="et-EE" sz="2100" dirty="0" err="1" smtClean="0"/>
              <a:t>government</a:t>
            </a:r>
            <a:endParaRPr lang="et-EE" sz="2100" dirty="0" smtClean="0"/>
          </a:p>
          <a:p>
            <a:pPr>
              <a:spcBef>
                <a:spcPts val="1200"/>
              </a:spcBef>
            </a:pPr>
            <a:r>
              <a:rPr lang="et-EE" sz="2100" dirty="0" err="1"/>
              <a:t>state</a:t>
            </a:r>
            <a:r>
              <a:rPr lang="et-EE" sz="2100" dirty="0"/>
              <a:t> </a:t>
            </a:r>
            <a:r>
              <a:rPr lang="et-EE" sz="2100" dirty="0" err="1" smtClean="0"/>
              <a:t>officials</a:t>
            </a:r>
            <a:endParaRPr lang="et-EE" sz="2100" dirty="0"/>
          </a:p>
          <a:p>
            <a:pPr>
              <a:spcBef>
                <a:spcPts val="1200"/>
              </a:spcBef>
            </a:pPr>
            <a:r>
              <a:rPr lang="et-EE" sz="2100" dirty="0" err="1"/>
              <a:t>private</a:t>
            </a:r>
            <a:r>
              <a:rPr lang="et-EE" sz="2100" dirty="0"/>
              <a:t> </a:t>
            </a:r>
            <a:r>
              <a:rPr lang="et-EE" sz="2100" dirty="0" err="1"/>
              <a:t>owners/developers/investors</a:t>
            </a:r>
            <a:endParaRPr lang="et-EE" sz="2100" dirty="0"/>
          </a:p>
          <a:p>
            <a:pPr>
              <a:spcBef>
                <a:spcPts val="1200"/>
              </a:spcBef>
            </a:pPr>
            <a:r>
              <a:rPr lang="et-EE" sz="2100" dirty="0" err="1"/>
              <a:t>local</a:t>
            </a:r>
            <a:r>
              <a:rPr lang="et-EE" sz="2100" dirty="0"/>
              <a:t> </a:t>
            </a:r>
            <a:r>
              <a:rPr lang="et-EE" sz="2100" dirty="0" err="1"/>
              <a:t>community</a:t>
            </a:r>
            <a:endParaRPr lang="et-EE" sz="2100" dirty="0"/>
          </a:p>
          <a:p>
            <a:pPr>
              <a:spcBef>
                <a:spcPts val="1200"/>
              </a:spcBef>
            </a:pPr>
            <a:r>
              <a:rPr lang="et-EE" sz="2100" dirty="0" err="1"/>
              <a:t>different</a:t>
            </a:r>
            <a:r>
              <a:rPr lang="et-EE" sz="2100" dirty="0"/>
              <a:t> </a:t>
            </a:r>
            <a:r>
              <a:rPr lang="et-EE" sz="2100" dirty="0" err="1"/>
              <a:t>intrest</a:t>
            </a:r>
            <a:r>
              <a:rPr lang="et-EE" sz="2100" dirty="0"/>
              <a:t> </a:t>
            </a:r>
            <a:r>
              <a:rPr lang="et-EE" sz="2100" dirty="0" err="1"/>
              <a:t>groups</a:t>
            </a:r>
            <a:r>
              <a:rPr lang="et-EE" sz="2100" dirty="0"/>
              <a:t> </a:t>
            </a:r>
          </a:p>
          <a:p>
            <a:pPr>
              <a:spcBef>
                <a:spcPts val="1200"/>
              </a:spcBef>
            </a:pPr>
            <a:r>
              <a:rPr lang="et-EE" sz="2100" dirty="0"/>
              <a:t>external </a:t>
            </a:r>
            <a:r>
              <a:rPr lang="et-EE" sz="2100" dirty="0" smtClean="0"/>
              <a:t>expertise</a:t>
            </a:r>
            <a:endParaRPr lang="et-EE" sz="2100" dirty="0"/>
          </a:p>
        </p:txBody>
      </p:sp>
    </p:spTree>
    <p:extLst>
      <p:ext uri="{BB962C8B-B14F-4D97-AF65-F5344CB8AC3E}">
        <p14:creationId xmlns:p14="http://schemas.microsoft.com/office/powerpoint/2010/main" val="65788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5536" y="5949280"/>
            <a:ext cx="84969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t-EE" sz="2100" i="1" u="sng" dirty="0"/>
              <a:t>Skoone bastion area </a:t>
            </a:r>
            <a:r>
              <a:rPr lang="et-EE" sz="2100" i="1" dirty="0"/>
              <a:t>- </a:t>
            </a:r>
            <a:r>
              <a:rPr lang="et-EE" sz="2100" dirty="0"/>
              <a:t>mainly municipal land, state 	land, unreformed land &amp; private land plots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23540"/>
            <a:ext cx="878497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fi-FI" sz="2100" b="1" dirty="0"/>
              <a:t>Land ownership structure</a:t>
            </a:r>
            <a:r>
              <a:rPr lang="fi-FI" sz="2100" i="1" dirty="0"/>
              <a:t>:</a:t>
            </a:r>
            <a:r>
              <a:rPr lang="et-EE" sz="2100" i="1" dirty="0"/>
              <a:t> </a:t>
            </a:r>
          </a:p>
          <a:p>
            <a:pPr algn="just"/>
            <a:endParaRPr lang="et-EE" sz="2100" dirty="0" smtClean="0"/>
          </a:p>
          <a:p>
            <a:pPr algn="just"/>
            <a:r>
              <a:rPr lang="et-EE" sz="2100" u="sng" dirty="0"/>
              <a:t>Telliskivi Creative City </a:t>
            </a:r>
            <a:r>
              <a:rPr lang="et-EE" sz="2100" u="sng" dirty="0" smtClean="0"/>
              <a:t>and Station market area </a:t>
            </a:r>
            <a:r>
              <a:rPr lang="et-EE" sz="2100" dirty="0" smtClean="0"/>
              <a:t>- </a:t>
            </a:r>
            <a:r>
              <a:rPr lang="et-EE" sz="2100" dirty="0"/>
              <a:t>private land (four landowners</a:t>
            </a:r>
            <a:r>
              <a:rPr lang="et-EE" sz="2100" dirty="0" smtClean="0"/>
              <a:t>)</a:t>
            </a:r>
            <a:endParaRPr lang="et-EE" sz="2100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6" b="6462"/>
          <a:stretch/>
        </p:blipFill>
        <p:spPr>
          <a:xfrm>
            <a:off x="36972" y="1085368"/>
            <a:ext cx="9056343" cy="471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72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New methods and approaches to be developed and tested in the City pilot</a:t>
            </a:r>
            <a:endParaRPr lang="fi-FI" sz="3200" b="1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2764904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t-EE" sz="2100" dirty="0" err="1" smtClean="0"/>
              <a:t>new</a:t>
            </a:r>
            <a:r>
              <a:rPr lang="et-EE" sz="2100" dirty="0" smtClean="0"/>
              <a:t> </a:t>
            </a:r>
            <a:r>
              <a:rPr lang="et-EE" sz="2100" dirty="0" err="1" smtClean="0"/>
              <a:t>cooperation</a:t>
            </a:r>
            <a:r>
              <a:rPr lang="et-EE" sz="2100" dirty="0" smtClean="0"/>
              <a:t> </a:t>
            </a:r>
            <a:r>
              <a:rPr lang="et-EE" sz="2100" dirty="0" err="1" smtClean="0"/>
              <a:t>model</a:t>
            </a:r>
            <a:r>
              <a:rPr lang="et-EE" sz="2100" dirty="0" smtClean="0"/>
              <a:t> </a:t>
            </a:r>
            <a:r>
              <a:rPr lang="et-EE" sz="2100" dirty="0" err="1" smtClean="0"/>
              <a:t>between</a:t>
            </a:r>
            <a:r>
              <a:rPr lang="et-EE" sz="2100" dirty="0" smtClean="0"/>
              <a:t> </a:t>
            </a:r>
            <a:r>
              <a:rPr lang="et-EE" sz="2100" dirty="0" err="1" smtClean="0"/>
              <a:t>different</a:t>
            </a:r>
            <a:r>
              <a:rPr lang="et-EE" sz="2100" dirty="0" smtClean="0"/>
              <a:t> </a:t>
            </a:r>
            <a:r>
              <a:rPr lang="et-EE" sz="2100" dirty="0" err="1" smtClean="0"/>
              <a:t>stakeholders</a:t>
            </a:r>
            <a:endParaRPr lang="et-EE" sz="2100" dirty="0" smtClean="0"/>
          </a:p>
          <a:p>
            <a:pPr>
              <a:spcBef>
                <a:spcPts val="1200"/>
              </a:spcBef>
            </a:pPr>
            <a:r>
              <a:rPr lang="et-EE" sz="2100" dirty="0" err="1" smtClean="0"/>
              <a:t>find</a:t>
            </a:r>
            <a:r>
              <a:rPr lang="et-EE" sz="2100" dirty="0" smtClean="0"/>
              <a:t> </a:t>
            </a:r>
            <a:r>
              <a:rPr lang="et-EE" sz="2100" dirty="0" err="1" smtClean="0"/>
              <a:t>new</a:t>
            </a:r>
            <a:r>
              <a:rPr lang="et-EE" sz="2100" dirty="0" smtClean="0"/>
              <a:t> </a:t>
            </a:r>
            <a:r>
              <a:rPr lang="et-EE" sz="2100" dirty="0" err="1" smtClean="0"/>
              <a:t>ways</a:t>
            </a:r>
            <a:r>
              <a:rPr lang="et-EE" sz="2100" dirty="0" smtClean="0"/>
              <a:t> </a:t>
            </a:r>
            <a:r>
              <a:rPr lang="et-EE" sz="2100" dirty="0" err="1" smtClean="0"/>
              <a:t>to</a:t>
            </a:r>
            <a:r>
              <a:rPr lang="et-EE" sz="2100" dirty="0" smtClean="0"/>
              <a:t> </a:t>
            </a:r>
            <a:r>
              <a:rPr lang="et-EE" sz="2100" dirty="0" err="1" smtClean="0"/>
              <a:t>overcome</a:t>
            </a:r>
            <a:r>
              <a:rPr lang="et-EE" sz="2100" dirty="0" smtClean="0"/>
              <a:t> </a:t>
            </a:r>
            <a:r>
              <a:rPr lang="et-EE" sz="2100" dirty="0" err="1" smtClean="0"/>
              <a:t>the</a:t>
            </a:r>
            <a:r>
              <a:rPr lang="et-EE" sz="2100" dirty="0" smtClean="0"/>
              <a:t> </a:t>
            </a:r>
            <a:r>
              <a:rPr lang="et-EE" sz="2100" dirty="0" err="1" smtClean="0"/>
              <a:t>lack</a:t>
            </a:r>
            <a:r>
              <a:rPr lang="et-EE" sz="2100" dirty="0" smtClean="0"/>
              <a:t> </a:t>
            </a:r>
            <a:r>
              <a:rPr lang="et-EE" sz="2100" dirty="0" err="1" smtClean="0"/>
              <a:t>of</a:t>
            </a:r>
            <a:r>
              <a:rPr lang="et-EE" sz="2100" dirty="0" smtClean="0"/>
              <a:t> </a:t>
            </a:r>
            <a:r>
              <a:rPr lang="et-EE" sz="2100" dirty="0" err="1" smtClean="0"/>
              <a:t>common</a:t>
            </a:r>
            <a:r>
              <a:rPr lang="et-EE" sz="2100" dirty="0" smtClean="0"/>
              <a:t> </a:t>
            </a:r>
            <a:r>
              <a:rPr lang="et-EE" sz="2100" dirty="0" err="1" smtClean="0"/>
              <a:t>vision</a:t>
            </a:r>
            <a:r>
              <a:rPr lang="et-EE" sz="2100" dirty="0" smtClean="0"/>
              <a:t> and </a:t>
            </a:r>
            <a:r>
              <a:rPr lang="et-EE" sz="2100" dirty="0" err="1" smtClean="0"/>
              <a:t>understanding</a:t>
            </a:r>
            <a:r>
              <a:rPr lang="et-EE" sz="2100" dirty="0" smtClean="0"/>
              <a:t> </a:t>
            </a:r>
            <a:r>
              <a:rPr lang="et-EE" sz="2100" dirty="0" err="1" smtClean="0"/>
              <a:t>between</a:t>
            </a:r>
            <a:r>
              <a:rPr lang="et-EE" sz="2100" dirty="0" smtClean="0"/>
              <a:t> </a:t>
            </a:r>
            <a:r>
              <a:rPr lang="et-EE" sz="2100" dirty="0" err="1" smtClean="0"/>
              <a:t>city</a:t>
            </a:r>
            <a:r>
              <a:rPr lang="et-EE" sz="2100" dirty="0" smtClean="0"/>
              <a:t> and </a:t>
            </a:r>
            <a:r>
              <a:rPr lang="et-EE" sz="2100" dirty="0" err="1" smtClean="0"/>
              <a:t>private</a:t>
            </a:r>
            <a:r>
              <a:rPr lang="et-EE" sz="2100" dirty="0" smtClean="0"/>
              <a:t> </a:t>
            </a:r>
            <a:r>
              <a:rPr lang="et-EE" sz="2100" dirty="0" err="1" smtClean="0"/>
              <a:t>developers</a:t>
            </a:r>
            <a:endParaRPr lang="et-EE" sz="2100" dirty="0" smtClean="0"/>
          </a:p>
          <a:p>
            <a:pPr>
              <a:spcBef>
                <a:spcPts val="1200"/>
              </a:spcBef>
            </a:pPr>
            <a:r>
              <a:rPr lang="en-US" sz="2100" dirty="0" smtClean="0"/>
              <a:t>creating </a:t>
            </a:r>
            <a:r>
              <a:rPr lang="en-US" sz="2100" dirty="0"/>
              <a:t>an add-on IT application for the existing Tallinn planning </a:t>
            </a:r>
            <a:r>
              <a:rPr lang="en-US" sz="2100" dirty="0" smtClean="0"/>
              <a:t>register</a:t>
            </a:r>
            <a:r>
              <a:rPr lang="et-EE" sz="2100" dirty="0"/>
              <a:t> </a:t>
            </a:r>
            <a:r>
              <a:rPr lang="et-EE" sz="2100" dirty="0" smtClean="0"/>
              <a:t> </a:t>
            </a:r>
            <a:r>
              <a:rPr lang="et-EE" sz="2100" dirty="0" err="1" smtClean="0"/>
              <a:t>to</a:t>
            </a:r>
            <a:r>
              <a:rPr lang="et-EE" sz="2100" dirty="0" smtClean="0"/>
              <a:t> </a:t>
            </a:r>
            <a:r>
              <a:rPr lang="et-EE" sz="2100" dirty="0" err="1" smtClean="0"/>
              <a:t>improve</a:t>
            </a:r>
            <a:r>
              <a:rPr lang="et-EE" sz="2100" dirty="0" smtClean="0"/>
              <a:t> </a:t>
            </a:r>
            <a:r>
              <a:rPr lang="et-EE" sz="2100" dirty="0" err="1" smtClean="0"/>
              <a:t>accessibility</a:t>
            </a:r>
            <a:r>
              <a:rPr lang="et-EE" sz="2100" dirty="0" smtClean="0"/>
              <a:t> </a:t>
            </a:r>
            <a:r>
              <a:rPr lang="et-EE" sz="2100" dirty="0" err="1" smtClean="0"/>
              <a:t>to</a:t>
            </a:r>
            <a:r>
              <a:rPr lang="et-EE" sz="2100" dirty="0" smtClean="0"/>
              <a:t> </a:t>
            </a:r>
            <a:r>
              <a:rPr lang="et-EE" sz="2100" dirty="0" err="1" smtClean="0"/>
              <a:t>planning</a:t>
            </a:r>
            <a:r>
              <a:rPr lang="et-EE" sz="2100" dirty="0" smtClean="0"/>
              <a:t> </a:t>
            </a:r>
            <a:r>
              <a:rPr lang="et-EE" sz="2100" dirty="0" err="1" smtClean="0"/>
              <a:t>information</a:t>
            </a:r>
            <a:r>
              <a:rPr lang="et-EE" sz="2100" dirty="0" smtClean="0"/>
              <a:t> - </a:t>
            </a:r>
            <a:r>
              <a:rPr lang="et-EE" sz="2100" b="1" dirty="0" smtClean="0"/>
              <a:t>a </a:t>
            </a:r>
            <a:r>
              <a:rPr lang="et-EE" sz="2100" b="1" dirty="0" err="1" smtClean="0"/>
              <a:t>new</a:t>
            </a:r>
            <a:r>
              <a:rPr lang="et-EE" sz="2100" b="1" dirty="0" smtClean="0"/>
              <a:t> </a:t>
            </a:r>
            <a:r>
              <a:rPr lang="et-EE" sz="2100" b="1" dirty="0" err="1" smtClean="0"/>
              <a:t>participation</a:t>
            </a:r>
            <a:r>
              <a:rPr lang="et-EE" sz="2100" b="1" dirty="0" smtClean="0"/>
              <a:t> </a:t>
            </a:r>
            <a:r>
              <a:rPr lang="et-EE" sz="2100" b="1" dirty="0" err="1" smtClean="0"/>
              <a:t>method</a:t>
            </a:r>
            <a:r>
              <a:rPr lang="et-EE" sz="2100" b="1" dirty="0" smtClean="0"/>
              <a:t> </a:t>
            </a:r>
            <a:r>
              <a:rPr lang="et-EE" sz="2100" b="1" dirty="0" err="1" smtClean="0"/>
              <a:t>in</a:t>
            </a:r>
            <a:r>
              <a:rPr lang="et-EE" sz="2100" b="1" dirty="0" smtClean="0"/>
              <a:t> </a:t>
            </a:r>
            <a:r>
              <a:rPr lang="et-EE" sz="2100" b="1" dirty="0" err="1" smtClean="0"/>
              <a:t>planning</a:t>
            </a:r>
            <a:r>
              <a:rPr lang="et-EE" sz="2100" b="1" dirty="0" smtClean="0"/>
              <a:t> </a:t>
            </a:r>
            <a:r>
              <a:rPr lang="et-EE" sz="2100" b="1" dirty="0" err="1" smtClean="0"/>
              <a:t>processes</a:t>
            </a:r>
            <a:endParaRPr lang="et-EE" sz="2100" b="1" dirty="0" smtClean="0"/>
          </a:p>
          <a:p>
            <a:pPr marL="0" indent="0">
              <a:spcBef>
                <a:spcPts val="1200"/>
              </a:spcBef>
              <a:buNone/>
            </a:pPr>
            <a:endParaRPr lang="fi-FI" sz="2100" dirty="0" smtClean="0"/>
          </a:p>
          <a:p>
            <a:pPr>
              <a:spcBef>
                <a:spcPts val="1200"/>
              </a:spcBef>
            </a:pPr>
            <a:endParaRPr lang="fi-FI" sz="2100" dirty="0"/>
          </a:p>
        </p:txBody>
      </p:sp>
    </p:spTree>
    <p:extLst>
      <p:ext uri="{BB962C8B-B14F-4D97-AF65-F5344CB8AC3E}">
        <p14:creationId xmlns:p14="http://schemas.microsoft.com/office/powerpoint/2010/main" val="419047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sz="3200" b="1" dirty="0" err="1" smtClean="0"/>
              <a:t>Plan</a:t>
            </a:r>
            <a:r>
              <a:rPr lang="et-EE" sz="3200" b="1" dirty="0" smtClean="0"/>
              <a:t> </a:t>
            </a:r>
            <a:r>
              <a:rPr lang="et-EE" sz="3200" b="1" dirty="0" err="1" smtClean="0"/>
              <a:t>of</a:t>
            </a:r>
            <a:r>
              <a:rPr lang="et-EE" sz="3200" b="1" dirty="0" smtClean="0"/>
              <a:t> </a:t>
            </a:r>
            <a:r>
              <a:rPr lang="et-EE" sz="3200" b="1" dirty="0" err="1" smtClean="0"/>
              <a:t>action</a:t>
            </a:r>
            <a:endParaRPr lang="et-EE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19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t-EE" sz="2100" dirty="0"/>
              <a:t>G</a:t>
            </a:r>
            <a:r>
              <a:rPr lang="et-EE" sz="2100" dirty="0" smtClean="0"/>
              <a:t>ather up existing surveys and collecting data (interviews)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t-EE" sz="2100" dirty="0"/>
              <a:t>C</a:t>
            </a:r>
            <a:r>
              <a:rPr lang="et-EE" sz="2100" dirty="0" smtClean="0"/>
              <a:t>onducting new neccessary surveys – eg. sociological, environmental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t-EE" sz="2100" dirty="0" smtClean="0"/>
              <a:t>Starting collaboration and communication between differents stakeholders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t-EE" sz="2100" dirty="0"/>
              <a:t>P</a:t>
            </a:r>
            <a:r>
              <a:rPr lang="et-EE" sz="2100" dirty="0" smtClean="0"/>
              <a:t>ublic involvement and testing new methods – testing map applications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t-EE" sz="2100" dirty="0" smtClean="0"/>
              <a:t>Starting to design an overall strcuture plan for the site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r>
              <a:rPr lang="et-EE" sz="2100" dirty="0"/>
              <a:t>Starting </a:t>
            </a:r>
            <a:r>
              <a:rPr lang="et-EE" sz="2100" dirty="0" smtClean="0"/>
              <a:t>to design the app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</a:pPr>
            <a:endParaRPr lang="et-EE" sz="2100" dirty="0" smtClean="0"/>
          </a:p>
        </p:txBody>
      </p:sp>
    </p:spTree>
    <p:extLst>
      <p:ext uri="{BB962C8B-B14F-4D97-AF65-F5344CB8AC3E}">
        <p14:creationId xmlns:p14="http://schemas.microsoft.com/office/powerpoint/2010/main" val="5627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54536"/>
            <a:ext cx="8496944" cy="1251288"/>
          </a:xfrm>
        </p:spPr>
        <p:txBody>
          <a:bodyPr>
            <a:normAutofit/>
          </a:bodyPr>
          <a:lstStyle/>
          <a:p>
            <a:pPr algn="l"/>
            <a:r>
              <a:rPr lang="et-EE" sz="2400" dirty="0" smtClean="0"/>
              <a:t>Skoone bastion area alternative street layouts 2015</a:t>
            </a:r>
            <a:endParaRPr lang="et-EE" sz="2400" dirty="0"/>
          </a:p>
        </p:txBody>
      </p:sp>
      <p:pic>
        <p:nvPicPr>
          <p:cNvPr id="1026" name="Picture 2" descr="E:\S ketas\01_Kprojek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" y="830580"/>
            <a:ext cx="8911590" cy="5196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59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54536"/>
            <a:ext cx="8496944" cy="1251288"/>
          </a:xfrm>
        </p:spPr>
        <p:txBody>
          <a:bodyPr>
            <a:normAutofit/>
          </a:bodyPr>
          <a:lstStyle/>
          <a:p>
            <a:pPr algn="l"/>
            <a:r>
              <a:rPr lang="et-EE" sz="2400" dirty="0" smtClean="0"/>
              <a:t>Skoone bastion area alternative street layouts 2015</a:t>
            </a:r>
            <a:endParaRPr lang="et-EE" sz="2400" dirty="0"/>
          </a:p>
        </p:txBody>
      </p:sp>
      <p:pic>
        <p:nvPicPr>
          <p:cNvPr id="2050" name="Picture 2" descr="E:\S ketas\03_P-T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43" y="836712"/>
            <a:ext cx="8892514" cy="5184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193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54536"/>
            <a:ext cx="8496944" cy="1251288"/>
          </a:xfrm>
        </p:spPr>
        <p:txBody>
          <a:bodyPr>
            <a:normAutofit/>
          </a:bodyPr>
          <a:lstStyle/>
          <a:p>
            <a:pPr algn="l"/>
            <a:r>
              <a:rPr lang="et-EE" sz="2400" dirty="0" smtClean="0"/>
              <a:t>Skoone bastion area alternative street layouts 2015</a:t>
            </a:r>
            <a:endParaRPr lang="et-EE" sz="2400" dirty="0"/>
          </a:p>
        </p:txBody>
      </p:sp>
      <p:pic>
        <p:nvPicPr>
          <p:cNvPr id="3074" name="Picture 2" descr="E:\S ketas\06_TLPA_lõige_var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" y="909828"/>
            <a:ext cx="8641080" cy="5038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37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66688"/>
            <a:ext cx="8755063" cy="652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b="1" dirty="0" smtClean="0"/>
              <a:t>Thank You !</a:t>
            </a:r>
            <a:endParaRPr lang="fi-FI" b="1" dirty="0"/>
          </a:p>
        </p:txBody>
      </p:sp>
    </p:spTree>
    <p:extLst>
      <p:ext uri="{BB962C8B-B14F-4D97-AF65-F5344CB8AC3E}">
        <p14:creationId xmlns:p14="http://schemas.microsoft.com/office/powerpoint/2010/main" val="62048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" y="4568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/>
              <a:t>Skoone bastion area</a:t>
            </a:r>
          </a:p>
        </p:txBody>
      </p:sp>
      <p:pic>
        <p:nvPicPr>
          <p:cNvPr id="3074" name="Picture 2" descr="E:\Pruunalade projekt\fotod\bastion2ske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56" y="1988840"/>
            <a:ext cx="8884488" cy="371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4525963"/>
          </a:xfrm>
          <a:noFill/>
        </p:spPr>
        <p:txBody>
          <a:bodyPr>
            <a:normAutofit/>
          </a:bodyPr>
          <a:lstStyle/>
          <a:p>
            <a:r>
              <a:rPr lang="en-US" sz="2100" dirty="0" smtClean="0"/>
              <a:t>bastion is the Baroque fortification building in Tallinn</a:t>
            </a:r>
            <a:endParaRPr lang="et-EE" sz="2100" dirty="0" smtClean="0"/>
          </a:p>
          <a:p>
            <a:r>
              <a:rPr lang="en-US" sz="2100" dirty="0" smtClean="0"/>
              <a:t>locates between central railway station and passenger harbor. Green belt is cut off from surrounding urban structures by two main car roads, parking lots, railway infrastructure relicts and tramline.</a:t>
            </a:r>
            <a:endParaRPr lang="et-EE" sz="2100" dirty="0" smtClean="0"/>
          </a:p>
          <a:p>
            <a:endParaRPr lang="et-EE" sz="2100" dirty="0"/>
          </a:p>
        </p:txBody>
      </p:sp>
    </p:spTree>
    <p:extLst>
      <p:ext uri="{BB962C8B-B14F-4D97-AF65-F5344CB8AC3E}">
        <p14:creationId xmlns:p14="http://schemas.microsoft.com/office/powerpoint/2010/main" val="380360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" y="45680"/>
            <a:ext cx="8229600" cy="508918"/>
          </a:xfrm>
        </p:spPr>
        <p:txBody>
          <a:bodyPr>
            <a:noAutofit/>
          </a:bodyPr>
          <a:lstStyle/>
          <a:p>
            <a:pPr algn="l"/>
            <a:r>
              <a:rPr lang="et-EE" sz="2400" dirty="0"/>
              <a:t>Skoone bastion area</a:t>
            </a:r>
          </a:p>
        </p:txBody>
      </p:sp>
      <p:pic>
        <p:nvPicPr>
          <p:cNvPr id="2050" name="Picture 2" descr="E:\Pruunalade projekt\fotod\bastion1skee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1628800"/>
            <a:ext cx="9086850" cy="462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79512" y="488665"/>
            <a:ext cx="8515672" cy="125152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t-EE" sz="2100" dirty="0"/>
              <a:t>l</a:t>
            </a:r>
            <a:r>
              <a:rPr lang="et-EE" sz="2100" dirty="0" smtClean="0"/>
              <a:t>arge part of the area is used as busstation and public parking area.</a:t>
            </a:r>
          </a:p>
          <a:p>
            <a:r>
              <a:rPr lang="et-EE" sz="2100" dirty="0" smtClean="0"/>
              <a:t>a</a:t>
            </a:r>
            <a:r>
              <a:rPr lang="en-US" sz="2100" dirty="0" smtClean="0"/>
              <a:t>s part of the cultural capital year in 2011 for the summer season the distinctive, temporary, Straw Theatre was built on the </a:t>
            </a:r>
            <a:r>
              <a:rPr lang="en-US" sz="2100" dirty="0" err="1" smtClean="0"/>
              <a:t>Skoone</a:t>
            </a:r>
            <a:r>
              <a:rPr lang="en-US" sz="2100" dirty="0" smtClean="0"/>
              <a:t> bastion.</a:t>
            </a:r>
            <a:endParaRPr lang="et-EE" sz="2100" dirty="0" smtClean="0"/>
          </a:p>
          <a:p>
            <a:endParaRPr lang="et-EE" sz="2100" dirty="0" smtClean="0"/>
          </a:p>
          <a:p>
            <a:endParaRPr lang="et-EE" sz="2100" dirty="0"/>
          </a:p>
        </p:txBody>
      </p:sp>
    </p:spTree>
    <p:extLst>
      <p:ext uri="{BB962C8B-B14F-4D97-AF65-F5344CB8AC3E}">
        <p14:creationId xmlns:p14="http://schemas.microsoft.com/office/powerpoint/2010/main" val="341433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69077"/>
            <a:ext cx="6336704" cy="65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48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6540"/>
            <a:ext cx="9144000" cy="640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0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8816975" cy="384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7249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1264</TotalTime>
  <Words>742</Words>
  <Application>Microsoft Office PowerPoint</Application>
  <PresentationFormat>On-screen Show (4:3)</PresentationFormat>
  <Paragraphs>96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Office-teema</vt:lpstr>
      <vt:lpstr>City Pilot in Tallinn:  Skoone activity belt</vt:lpstr>
      <vt:lpstr>PowerPoint Presentation</vt:lpstr>
      <vt:lpstr>PowerPoint Presentation</vt:lpstr>
      <vt:lpstr>PowerPoint Presentation</vt:lpstr>
      <vt:lpstr>Skoone bastion area</vt:lpstr>
      <vt:lpstr>Skoone bastion area</vt:lpstr>
      <vt:lpstr>PowerPoint Presentation</vt:lpstr>
      <vt:lpstr>PowerPoint Presentation</vt:lpstr>
      <vt:lpstr>PowerPoint Presentation</vt:lpstr>
      <vt:lpstr>PowerPoint Presentation</vt:lpstr>
      <vt:lpstr>Skoone bastion area</vt:lpstr>
      <vt:lpstr>Skoone bastion area</vt:lpstr>
      <vt:lpstr>Skoone bastion area</vt:lpstr>
      <vt:lpstr>Skoone bastion area</vt:lpstr>
      <vt:lpstr>Telliskivi Creative City quarter and Station Market quarter </vt:lpstr>
      <vt:lpstr>Telliskivi Creative City quarter and Station Market quarter </vt:lpstr>
      <vt:lpstr>Telliskivi Creative City quarter</vt:lpstr>
      <vt:lpstr>Telliskivi Creative City quarter</vt:lpstr>
      <vt:lpstr>PowerPoint Presentation</vt:lpstr>
      <vt:lpstr>Telliskivi Creative City quarter – a lively place</vt:lpstr>
      <vt:lpstr>PowerPoint Presentation</vt:lpstr>
      <vt:lpstr>Station market quarter  - was closed for regeneration in the beginning of this year </vt:lpstr>
      <vt:lpstr>Telliskivi Creative City quarter and Station Market quarter  </vt:lpstr>
      <vt:lpstr>Telliskivi Creative City quarter and Station market quarter  </vt:lpstr>
      <vt:lpstr>Telliskivi Creative City quarter</vt:lpstr>
      <vt:lpstr>Station Market quarter </vt:lpstr>
      <vt:lpstr>Station Market quarter </vt:lpstr>
      <vt:lpstr>Skoone bastion area  vision of the undeground bus-station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Tallinn Planning register</vt:lpstr>
      <vt:lpstr>PowerPoint Presentation</vt:lpstr>
      <vt:lpstr>An app as a planning and cooperation tool </vt:lpstr>
      <vt:lpstr>Main challenges related to the redevelopment  of the area</vt:lpstr>
      <vt:lpstr>Stakeholders to be involved</vt:lpstr>
      <vt:lpstr>New methods and approaches to be developed and tested in the City pilot</vt:lpstr>
      <vt:lpstr>Plan of action</vt:lpstr>
      <vt:lpstr>Skoone bastion area alternative street layouts 2015</vt:lpstr>
      <vt:lpstr>Skoone bastion area alternative street layouts 2015</vt:lpstr>
      <vt:lpstr>Skoone bastion area alternative street layouts 2015</vt:lpstr>
      <vt:lpstr>Thank You !</vt:lpstr>
    </vt:vector>
  </TitlesOfParts>
  <Company>Turun kaupunki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Pilot in [city’s name]: [add name of the area]</dc:title>
  <dc:creator>Rusanen Maija</dc:creator>
  <cp:lastModifiedBy>Jaak</cp:lastModifiedBy>
  <cp:revision>112</cp:revision>
  <cp:lastPrinted>2015-05-20T12:13:56Z</cp:lastPrinted>
  <dcterms:created xsi:type="dcterms:W3CDTF">2015-05-12T14:49:54Z</dcterms:created>
  <dcterms:modified xsi:type="dcterms:W3CDTF">2016-01-19T08:08:11Z</dcterms:modified>
</cp:coreProperties>
</file>