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8" r:id="rId2"/>
    <p:sldId id="269" r:id="rId3"/>
    <p:sldId id="276" r:id="rId4"/>
    <p:sldId id="277" r:id="rId5"/>
    <p:sldId id="274" r:id="rId6"/>
    <p:sldId id="281" r:id="rId7"/>
    <p:sldId id="280" r:id="rId8"/>
    <p:sldId id="282" r:id="rId9"/>
    <p:sldId id="272" r:id="rId10"/>
    <p:sldId id="278" r:id="rId11"/>
  </p:sldIdLst>
  <p:sldSz cx="9144000" cy="6858000" type="screen4x3"/>
  <p:notesSz cx="6808788" cy="99409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21A"/>
    <a:srgbClr val="9B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67638" autoAdjust="0"/>
  </p:normalViewPr>
  <p:slideViewPr>
    <p:cSldViewPr>
      <p:cViewPr>
        <p:scale>
          <a:sx n="100" d="100"/>
          <a:sy n="100" d="100"/>
        </p:scale>
        <p:origin x="-194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A6717-174C-43C7-B6AC-DBC70BADFA4B}" type="datetimeFigureOut">
              <a:rPr lang="en-GB" smtClean="0"/>
              <a:t>18/01/2016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C65A3-F742-46B8-A65C-B13E1B353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212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v-SE" dirty="0" err="1" smtClean="0"/>
              <a:t>Why</a:t>
            </a:r>
            <a:r>
              <a:rPr lang="sv-SE" dirty="0" smtClean="0"/>
              <a:t> participation from </a:t>
            </a:r>
            <a:r>
              <a:rPr lang="sv-SE" dirty="0" err="1" smtClean="0"/>
              <a:t>citizens</a:t>
            </a:r>
            <a:r>
              <a:rPr lang="sv-SE" dirty="0" smtClean="0"/>
              <a:t>/</a:t>
            </a:r>
            <a:r>
              <a:rPr lang="sv-SE" dirty="0" err="1" smtClean="0"/>
              <a:t>inhabitants</a:t>
            </a:r>
            <a:r>
              <a:rPr lang="sv-SE" dirty="0" smtClean="0"/>
              <a:t>, and </a:t>
            </a:r>
            <a:r>
              <a:rPr lang="sv-SE" dirty="0" err="1" smtClean="0"/>
              <a:t>what</a:t>
            </a:r>
            <a:r>
              <a:rPr lang="sv-SE" dirty="0" smtClean="0"/>
              <a:t> kind? (boken)</a:t>
            </a:r>
          </a:p>
          <a:p>
            <a:pPr>
              <a:buFontTx/>
              <a:buChar char="-"/>
            </a:pPr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experiences</a:t>
            </a:r>
            <a:r>
              <a:rPr lang="sv-SE" dirty="0" smtClean="0"/>
              <a:t> from </a:t>
            </a:r>
            <a:r>
              <a:rPr lang="sv-SE" dirty="0" err="1" smtClean="0"/>
              <a:t>citizens</a:t>
            </a:r>
            <a:r>
              <a:rPr lang="sv-SE" dirty="0" smtClean="0"/>
              <a:t> (boken) ”A </a:t>
            </a:r>
            <a:r>
              <a:rPr lang="sv-SE" dirty="0" err="1" smtClean="0"/>
              <a:t>critical</a:t>
            </a:r>
            <a:r>
              <a:rPr lang="sv-SE" dirty="0" smtClean="0"/>
              <a:t> voice”</a:t>
            </a:r>
          </a:p>
          <a:p>
            <a:pPr>
              <a:buFontTx/>
              <a:buChar char="-"/>
            </a:pPr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challenges</a:t>
            </a:r>
            <a:r>
              <a:rPr lang="sv-SE" dirty="0" smtClean="0"/>
              <a:t> as a </a:t>
            </a:r>
            <a:r>
              <a:rPr lang="sv-SE" dirty="0" err="1" smtClean="0"/>
              <a:t>planner</a:t>
            </a:r>
            <a:endParaRPr lang="sv-SE" dirty="0" smtClean="0"/>
          </a:p>
          <a:p>
            <a:pPr lvl="1">
              <a:buFontTx/>
              <a:buChar char="-"/>
            </a:pPr>
            <a:r>
              <a:rPr lang="sv-SE" dirty="0" err="1" smtClean="0"/>
              <a:t>Matters</a:t>
            </a:r>
            <a:r>
              <a:rPr lang="sv-SE" dirty="0" smtClean="0"/>
              <a:t> </a:t>
            </a:r>
            <a:r>
              <a:rPr lang="sv-SE" dirty="0" err="1" smtClean="0"/>
              <a:t>out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your</a:t>
            </a:r>
            <a:r>
              <a:rPr lang="sv-SE" dirty="0" smtClean="0"/>
              <a:t> </a:t>
            </a:r>
            <a:r>
              <a:rPr lang="sv-SE" dirty="0" err="1" smtClean="0"/>
              <a:t>mandate</a:t>
            </a:r>
            <a:r>
              <a:rPr lang="sv-SE" dirty="0" smtClean="0"/>
              <a:t> – positive w </a:t>
            </a:r>
            <a:r>
              <a:rPr lang="sv-SE" dirty="0" err="1" smtClean="0"/>
              <a:t>collaboration</a:t>
            </a:r>
            <a:r>
              <a:rPr lang="sv-SE" dirty="0" smtClean="0"/>
              <a:t> from different </a:t>
            </a:r>
            <a:r>
              <a:rPr lang="sv-SE" dirty="0" err="1" smtClean="0"/>
              <a:t>stakeholders</a:t>
            </a:r>
            <a:endParaRPr lang="sv-SE" dirty="0" smtClean="0"/>
          </a:p>
          <a:p>
            <a:pPr lvl="1">
              <a:buFontTx/>
              <a:buChar char="-"/>
            </a:pPr>
            <a:r>
              <a:rPr lang="sv-SE" dirty="0" smtClean="0"/>
              <a:t>Något från TPUSS??</a:t>
            </a:r>
          </a:p>
          <a:p>
            <a:pPr>
              <a:buFontTx/>
              <a:buChar char="-"/>
            </a:pPr>
            <a:r>
              <a:rPr lang="sv-SE" dirty="0" err="1" smtClean="0"/>
              <a:t>People’s</a:t>
            </a:r>
            <a:r>
              <a:rPr lang="sv-SE" dirty="0" smtClean="0"/>
              <a:t> participation </a:t>
            </a:r>
            <a:r>
              <a:rPr lang="sv-SE" dirty="0" err="1" smtClean="0"/>
              <a:t>where</a:t>
            </a:r>
            <a:r>
              <a:rPr lang="sv-SE" dirty="0" smtClean="0"/>
              <a:t> no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lives</a:t>
            </a:r>
            <a:r>
              <a:rPr lang="sv-SE" dirty="0" smtClean="0"/>
              <a:t>? (Examples from Göteborg)</a:t>
            </a:r>
          </a:p>
          <a:p>
            <a:pPr>
              <a:buFontTx/>
              <a:buChar char="-"/>
            </a:pPr>
            <a:r>
              <a:rPr lang="sv-SE" dirty="0" smtClean="0"/>
              <a:t>A </a:t>
            </a:r>
            <a:r>
              <a:rPr lang="sv-SE" dirty="0" err="1" smtClean="0"/>
              <a:t>couple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theoretical</a:t>
            </a:r>
            <a:r>
              <a:rPr lang="sv-SE" dirty="0" smtClean="0"/>
              <a:t> </a:t>
            </a:r>
            <a:r>
              <a:rPr lang="sv-SE" dirty="0" err="1" smtClean="0"/>
              <a:t>viewpoints</a:t>
            </a:r>
            <a:r>
              <a:rPr lang="sv-SE" dirty="0" smtClean="0"/>
              <a:t> </a:t>
            </a:r>
          </a:p>
          <a:p>
            <a:pPr lvl="1">
              <a:buFontTx/>
              <a:buChar char="-"/>
            </a:pPr>
            <a:r>
              <a:rPr lang="sv-SE" dirty="0" smtClean="0"/>
              <a:t>the </a:t>
            </a:r>
            <a:r>
              <a:rPr lang="sv-SE" dirty="0" err="1" smtClean="0"/>
              <a:t>result</a:t>
            </a:r>
            <a:r>
              <a:rPr lang="sv-SE" dirty="0" smtClean="0"/>
              <a:t>, not </a:t>
            </a:r>
            <a:r>
              <a:rPr lang="sv-SE" dirty="0" err="1" smtClean="0"/>
              <a:t>only</a:t>
            </a:r>
            <a:r>
              <a:rPr lang="sv-SE" dirty="0" smtClean="0"/>
              <a:t> the process (</a:t>
            </a:r>
            <a:r>
              <a:rPr lang="sv-SE" dirty="0" err="1" smtClean="0"/>
              <a:t>Fainstein</a:t>
            </a:r>
            <a:r>
              <a:rPr lang="sv-SE" dirty="0" smtClean="0"/>
              <a:t>)</a:t>
            </a:r>
            <a:endParaRPr lang="en-GB" dirty="0" smtClean="0"/>
          </a:p>
          <a:p>
            <a:r>
              <a:rPr lang="en-US" dirty="0" smtClean="0"/>
              <a:t>Some reflections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83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Social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capital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needs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more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than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one</a:t>
            </a:r>
            <a:r>
              <a:rPr lang="sv-SE" baseline="0" dirty="0" smtClean="0"/>
              <a:t> meeting</a:t>
            </a:r>
            <a:endParaRPr lang="sv-SE" dirty="0" smtClean="0"/>
          </a:p>
          <a:p>
            <a:endParaRPr lang="sv-SE" dirty="0" smtClean="0"/>
          </a:p>
          <a:p>
            <a:r>
              <a:rPr lang="sv-SE" dirty="0" smtClean="0"/>
              <a:t>Arguments: </a:t>
            </a:r>
            <a:r>
              <a:rPr lang="sv-SE" dirty="0" err="1" smtClean="0"/>
              <a:t>many</a:t>
            </a:r>
            <a:r>
              <a:rPr lang="sv-SE" dirty="0" smtClean="0"/>
              <a:t> different </a:t>
            </a:r>
            <a:r>
              <a:rPr lang="sv-SE" dirty="0" err="1" smtClean="0"/>
              <a:t>motives</a:t>
            </a:r>
            <a:r>
              <a:rPr lang="sv-SE" dirty="0" smtClean="0"/>
              <a:t> for</a:t>
            </a:r>
            <a:r>
              <a:rPr lang="sv-SE" baseline="0" dirty="0" smtClean="0"/>
              <a:t> </a:t>
            </a:r>
            <a:r>
              <a:rPr lang="sv-SE" baseline="0" dirty="0" err="1" smtClean="0"/>
              <a:t>using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participatory</a:t>
            </a:r>
            <a:r>
              <a:rPr lang="sv-SE" baseline="0" dirty="0" smtClean="0"/>
              <a:t> processes</a:t>
            </a:r>
            <a:endParaRPr lang="sv-SE" dirty="0" smtClean="0"/>
          </a:p>
          <a:p>
            <a:r>
              <a:rPr lang="sv-SE" b="1" dirty="0" err="1" smtClean="0"/>
              <a:t>Knowledge</a:t>
            </a:r>
            <a:r>
              <a:rPr lang="sv-SE" dirty="0" smtClean="0"/>
              <a:t> – </a:t>
            </a:r>
            <a:r>
              <a:rPr lang="sv-SE" dirty="0" err="1" smtClean="0"/>
              <a:t>planners</a:t>
            </a:r>
            <a:r>
              <a:rPr lang="sv-SE" dirty="0" smtClean="0"/>
              <a:t> get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better</a:t>
            </a:r>
            <a:r>
              <a:rPr lang="sv-SE" baseline="0" dirty="0" smtClean="0"/>
              <a:t> </a:t>
            </a:r>
            <a:r>
              <a:rPr lang="sv-SE" baseline="0" dirty="0" err="1" smtClean="0"/>
              <a:t>knowledge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people’s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needs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make </a:t>
            </a:r>
            <a:r>
              <a:rPr lang="sv-SE" baseline="0" dirty="0" err="1" smtClean="0"/>
              <a:t>better</a:t>
            </a:r>
            <a:r>
              <a:rPr lang="sv-SE" baseline="0" dirty="0" smtClean="0"/>
              <a:t> planning and </a:t>
            </a:r>
            <a:r>
              <a:rPr lang="sv-SE" baseline="0" dirty="0" err="1" smtClean="0"/>
              <a:t>politicians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take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better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decisions</a:t>
            </a:r>
            <a:r>
              <a:rPr lang="sv-SE" baseline="0" dirty="0" smtClean="0"/>
              <a:t>. Citizen </a:t>
            </a:r>
            <a:r>
              <a:rPr lang="sv-SE" baseline="0" dirty="0" err="1" smtClean="0"/>
              <a:t>increase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knowledge</a:t>
            </a:r>
            <a:r>
              <a:rPr lang="sv-SE" baseline="0" dirty="0" smtClean="0"/>
              <a:t>. (2way process)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baseline="0" dirty="0" smtClean="0"/>
              <a:t>Participation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people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participate</a:t>
            </a:r>
            <a:r>
              <a:rPr lang="sv-SE" baseline="0" dirty="0" smtClean="0"/>
              <a:t> in </a:t>
            </a:r>
            <a:r>
              <a:rPr lang="sv-SE" baseline="0" dirty="0" err="1" smtClean="0"/>
              <a:t>democratic</a:t>
            </a:r>
            <a:r>
              <a:rPr lang="sv-SE" baseline="0" dirty="0" smtClean="0"/>
              <a:t> processes and </a:t>
            </a:r>
            <a:r>
              <a:rPr lang="sv-SE" baseline="0" dirty="0" err="1" smtClean="0"/>
              <a:t>feel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included</a:t>
            </a:r>
            <a:r>
              <a:rPr lang="sv-SE" baseline="0" dirty="0" smtClean="0"/>
              <a:t> in </a:t>
            </a:r>
            <a:r>
              <a:rPr lang="sv-SE" baseline="0" dirty="0" err="1" smtClean="0"/>
              <a:t>society</a:t>
            </a:r>
            <a:r>
              <a:rPr lang="sv-SE" baseline="0" dirty="0" smtClean="0"/>
              <a:t> and in the </a:t>
            </a:r>
            <a:r>
              <a:rPr lang="sv-SE" baseline="0" dirty="0" err="1" smtClean="0"/>
              <a:t>local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development</a:t>
            </a:r>
            <a:r>
              <a:rPr lang="sv-SE" baseline="0" dirty="0" smtClean="0"/>
              <a:t>. Social </a:t>
            </a:r>
            <a:r>
              <a:rPr lang="sv-SE" baseline="0" dirty="0" err="1" smtClean="0"/>
              <a:t>capital</a:t>
            </a:r>
            <a:r>
              <a:rPr lang="sv-SE" baseline="0" dirty="0" smtClean="0"/>
              <a:t>. (multi-</a:t>
            </a:r>
            <a:r>
              <a:rPr lang="sv-SE" baseline="0" dirty="0" err="1" smtClean="0"/>
              <a:t>way</a:t>
            </a:r>
            <a:r>
              <a:rPr lang="sv-SE" baseline="0" dirty="0" smtClean="0"/>
              <a:t> process)</a:t>
            </a:r>
          </a:p>
          <a:p>
            <a:r>
              <a:rPr lang="sv-SE" b="1" baseline="0" dirty="0" smtClean="0"/>
              <a:t>Power</a:t>
            </a:r>
            <a:r>
              <a:rPr lang="sv-SE" baseline="0" dirty="0" smtClean="0"/>
              <a:t> – the </a:t>
            </a:r>
            <a:r>
              <a:rPr lang="sv-SE" baseline="0" dirty="0" err="1" smtClean="0"/>
              <a:t>most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complicated</a:t>
            </a:r>
            <a:r>
              <a:rPr lang="sv-SE" baseline="0" dirty="0" smtClean="0"/>
              <a:t> part. </a:t>
            </a:r>
            <a:r>
              <a:rPr lang="sv-SE" baseline="0" dirty="0" err="1" smtClean="0"/>
              <a:t>What</a:t>
            </a:r>
            <a:r>
              <a:rPr lang="sv-SE" baseline="0" dirty="0" smtClean="0"/>
              <a:t> kind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influence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should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citiziens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have</a:t>
            </a:r>
            <a:r>
              <a:rPr lang="sv-SE" baseline="0" dirty="0" smtClean="0"/>
              <a:t> in the process? </a:t>
            </a:r>
            <a:r>
              <a:rPr lang="sv-SE" baseline="0" dirty="0" err="1" smtClean="0"/>
              <a:t>Which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citizens</a:t>
            </a:r>
            <a:r>
              <a:rPr lang="sv-SE" baseline="0" dirty="0" smtClean="0"/>
              <a:t>? (representation, </a:t>
            </a:r>
            <a:r>
              <a:rPr lang="sv-SE" baseline="0" dirty="0" err="1" smtClean="0"/>
              <a:t>numbers</a:t>
            </a:r>
            <a:r>
              <a:rPr lang="sv-SE" baseline="0" dirty="0" smtClean="0"/>
              <a:t>) </a:t>
            </a:r>
            <a:r>
              <a:rPr lang="sv-SE" baseline="0" dirty="0" err="1" smtClean="0"/>
              <a:t>How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trace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influence</a:t>
            </a:r>
            <a:r>
              <a:rPr lang="sv-SE" baseline="0" dirty="0" smtClean="0"/>
              <a:t>? Relation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representative </a:t>
            </a:r>
            <a:r>
              <a:rPr lang="sv-SE" baseline="0" dirty="0" err="1" smtClean="0"/>
              <a:t>democracy</a:t>
            </a:r>
            <a:endParaRPr lang="sv-SE" baseline="0" dirty="0" smtClean="0"/>
          </a:p>
          <a:p>
            <a:endParaRPr lang="sv-SE" baseline="0" dirty="0" smtClean="0"/>
          </a:p>
          <a:p>
            <a:r>
              <a:rPr lang="sv-SE" baseline="0" dirty="0" smtClean="0"/>
              <a:t>Järvalyftet – </a:t>
            </a:r>
            <a:r>
              <a:rPr lang="sv-SE" baseline="0" dirty="0" err="1" smtClean="0"/>
              <a:t>dissapointment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after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huge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involvement</a:t>
            </a:r>
            <a:r>
              <a:rPr lang="sv-SE" baseline="0" dirty="0" smtClean="0"/>
              <a:t> from </a:t>
            </a:r>
            <a:r>
              <a:rPr lang="sv-SE" baseline="0" dirty="0" err="1" smtClean="0"/>
              <a:t>citizens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who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didn’t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feel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they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were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informed</a:t>
            </a:r>
            <a:r>
              <a:rPr lang="sv-SE" baseline="0" dirty="0" smtClean="0"/>
              <a:t> later in the process and </a:t>
            </a:r>
            <a:r>
              <a:rPr lang="sv-SE" baseline="0" dirty="0" err="1" smtClean="0"/>
              <a:t>that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planners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had</a:t>
            </a:r>
            <a:r>
              <a:rPr lang="sv-SE" baseline="0" dirty="0" smtClean="0"/>
              <a:t> interpreted </a:t>
            </a:r>
            <a:r>
              <a:rPr lang="sv-SE" baseline="0" dirty="0" err="1" smtClean="0"/>
              <a:t>their</a:t>
            </a:r>
            <a:r>
              <a:rPr lang="sv-SE" baseline="0" dirty="0" smtClean="0"/>
              <a:t> </a:t>
            </a:r>
            <a:r>
              <a:rPr lang="sv-SE" baseline="0" dirty="0" err="1" smtClean="0"/>
              <a:t>needs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wrongly</a:t>
            </a:r>
            <a:r>
              <a:rPr lang="sv-SE" baseline="0" dirty="0" smtClean="0"/>
              <a:t> in the </a:t>
            </a:r>
            <a:r>
              <a:rPr lang="sv-SE" baseline="0" dirty="0" err="1" smtClean="0"/>
              <a:t>physical</a:t>
            </a:r>
            <a:r>
              <a:rPr lang="sv-SE" baseline="0" dirty="0" smtClean="0"/>
              <a:t> solutions (</a:t>
            </a:r>
            <a:r>
              <a:rPr lang="sv-SE" baseline="0" dirty="0" err="1" smtClean="0"/>
              <a:t>this</a:t>
            </a:r>
            <a:r>
              <a:rPr lang="sv-SE" baseline="0" dirty="0" smtClean="0"/>
              <a:t> is </a:t>
            </a:r>
            <a:r>
              <a:rPr lang="sv-SE" baseline="0" dirty="0" err="1" smtClean="0"/>
              <a:t>probably</a:t>
            </a:r>
            <a:r>
              <a:rPr lang="sv-SE" baseline="0" dirty="0" smtClean="0"/>
              <a:t> not the </a:t>
            </a:r>
            <a:r>
              <a:rPr lang="sv-SE" baseline="0" dirty="0" err="1" smtClean="0"/>
              <a:t>only</a:t>
            </a:r>
            <a:r>
              <a:rPr lang="sv-SE" baseline="0" dirty="0" smtClean="0"/>
              <a:t> position </a:t>
            </a:r>
            <a:r>
              <a:rPr lang="sv-SE" baseline="0" dirty="0" err="1" smtClean="0"/>
              <a:t>here</a:t>
            </a:r>
            <a:r>
              <a:rPr lang="sv-SE" baseline="0" dirty="0" smtClean="0"/>
              <a:t>). Huddinge – </a:t>
            </a:r>
            <a:r>
              <a:rPr lang="sv-SE" baseline="0" dirty="0" err="1" smtClean="0"/>
              <a:t>where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people</a:t>
            </a:r>
            <a:r>
              <a:rPr lang="sv-SE" baseline="0" dirty="0" smtClean="0"/>
              <a:t> in the </a:t>
            </a:r>
            <a:r>
              <a:rPr lang="sv-SE" baseline="0" dirty="0" err="1" smtClean="0"/>
              <a:t>local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community</a:t>
            </a:r>
            <a:r>
              <a:rPr lang="sv-SE" baseline="0" dirty="0" smtClean="0"/>
              <a:t> got </a:t>
            </a:r>
            <a:r>
              <a:rPr lang="sv-SE" baseline="0" dirty="0" err="1" smtClean="0"/>
              <a:t>connected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through</a:t>
            </a:r>
            <a:r>
              <a:rPr lang="sv-SE" baseline="0" dirty="0" smtClean="0"/>
              <a:t> the participation </a:t>
            </a:r>
            <a:r>
              <a:rPr lang="sv-SE" baseline="0" dirty="0" err="1" smtClean="0"/>
              <a:t>programme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municipality</a:t>
            </a:r>
            <a:r>
              <a:rPr lang="sv-SE" baseline="0" dirty="0" smtClean="0"/>
              <a:t>, and </a:t>
            </a:r>
            <a:r>
              <a:rPr lang="sv-SE" baseline="0" dirty="0" err="1" smtClean="0"/>
              <a:t>started</a:t>
            </a:r>
            <a:r>
              <a:rPr lang="sv-SE" baseline="0" dirty="0" smtClean="0"/>
              <a:t> social </a:t>
            </a:r>
            <a:r>
              <a:rPr lang="sv-SE" baseline="0" dirty="0" err="1" smtClean="0"/>
              <a:t>mobilizations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based</a:t>
            </a:r>
            <a:r>
              <a:rPr lang="sv-SE" baseline="0" dirty="0" smtClean="0"/>
              <a:t> on </a:t>
            </a:r>
            <a:r>
              <a:rPr lang="sv-SE" baseline="0" dirty="0" err="1" smtClean="0"/>
              <a:t>their</a:t>
            </a:r>
            <a:r>
              <a:rPr lang="sv-SE" baseline="0" dirty="0" smtClean="0"/>
              <a:t> new </a:t>
            </a:r>
            <a:r>
              <a:rPr lang="sv-SE" baseline="0" dirty="0" err="1" smtClean="0"/>
              <a:t>network</a:t>
            </a:r>
            <a:r>
              <a:rPr lang="sv-SE" baseline="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b="1" dirty="0" smtClean="0">
                <a:solidFill>
                  <a:srgbClr val="FFC000"/>
                </a:solidFill>
              </a:rPr>
              <a:t>Lots </a:t>
            </a:r>
            <a:r>
              <a:rPr lang="sv-SE" b="1" dirty="0" err="1" smtClean="0">
                <a:solidFill>
                  <a:srgbClr val="FFC000"/>
                </a:solidFill>
              </a:rPr>
              <a:t>of</a:t>
            </a:r>
            <a:r>
              <a:rPr lang="sv-SE" b="1" dirty="0" smtClean="0">
                <a:solidFill>
                  <a:srgbClr val="FFC000"/>
                </a:solidFill>
              </a:rPr>
              <a:t> </a:t>
            </a:r>
            <a:r>
              <a:rPr lang="sv-SE" b="1" dirty="0" err="1" smtClean="0">
                <a:solidFill>
                  <a:srgbClr val="FFC000"/>
                </a:solidFill>
              </a:rPr>
              <a:t>possibilities</a:t>
            </a:r>
            <a:r>
              <a:rPr lang="sv-SE" b="1" dirty="0" smtClean="0">
                <a:solidFill>
                  <a:srgbClr val="FFC000"/>
                </a:solidFill>
              </a:rPr>
              <a:t>!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b="1" dirty="0" smtClean="0">
                <a:solidFill>
                  <a:srgbClr val="FFC000"/>
                </a:solidFill>
              </a:rPr>
              <a:t>Lots </a:t>
            </a:r>
            <a:r>
              <a:rPr lang="sv-SE" b="1" dirty="0" err="1" smtClean="0">
                <a:solidFill>
                  <a:srgbClr val="FFC000"/>
                </a:solidFill>
              </a:rPr>
              <a:t>of</a:t>
            </a:r>
            <a:r>
              <a:rPr lang="sv-SE" b="1" dirty="0" smtClean="0">
                <a:solidFill>
                  <a:srgbClr val="FFC000"/>
                </a:solidFill>
              </a:rPr>
              <a:t> </a:t>
            </a:r>
            <a:r>
              <a:rPr lang="sv-SE" b="1" dirty="0" err="1" smtClean="0">
                <a:solidFill>
                  <a:srgbClr val="FFC000"/>
                </a:solidFill>
              </a:rPr>
              <a:t>challenges</a:t>
            </a:r>
            <a:r>
              <a:rPr lang="sv-SE" b="1" dirty="0" smtClean="0">
                <a:solidFill>
                  <a:srgbClr val="FFC000"/>
                </a:solidFill>
              </a:rPr>
              <a:t> and </a:t>
            </a:r>
            <a:r>
              <a:rPr lang="sv-SE" b="1" dirty="0" err="1" smtClean="0">
                <a:solidFill>
                  <a:srgbClr val="FFC000"/>
                </a:solidFill>
              </a:rPr>
              <a:t>chances</a:t>
            </a:r>
            <a:r>
              <a:rPr lang="sv-SE" b="1" dirty="0" smtClean="0">
                <a:solidFill>
                  <a:srgbClr val="FFC000"/>
                </a:solidFill>
              </a:rPr>
              <a:t> </a:t>
            </a:r>
            <a:r>
              <a:rPr lang="sv-SE" b="1" dirty="0" err="1" smtClean="0">
                <a:solidFill>
                  <a:srgbClr val="FFC000"/>
                </a:solidFill>
              </a:rPr>
              <a:t>to</a:t>
            </a:r>
            <a:r>
              <a:rPr lang="sv-SE" b="1" dirty="0" smtClean="0">
                <a:solidFill>
                  <a:srgbClr val="FFC000"/>
                </a:solidFill>
              </a:rPr>
              <a:t> </a:t>
            </a:r>
            <a:r>
              <a:rPr lang="sv-SE" b="1" dirty="0" err="1" smtClean="0">
                <a:solidFill>
                  <a:srgbClr val="FFC000"/>
                </a:solidFill>
              </a:rPr>
              <a:t>lower</a:t>
            </a:r>
            <a:r>
              <a:rPr lang="sv-SE" b="1" dirty="0" smtClean="0">
                <a:solidFill>
                  <a:srgbClr val="FFC000"/>
                </a:solidFill>
              </a:rPr>
              <a:t> trust from </a:t>
            </a:r>
            <a:r>
              <a:rPr lang="sv-SE" b="1" dirty="0" err="1" smtClean="0">
                <a:solidFill>
                  <a:srgbClr val="FFC000"/>
                </a:solidFill>
              </a:rPr>
              <a:t>citizens</a:t>
            </a:r>
            <a:r>
              <a:rPr lang="sv-SE" b="1" dirty="0" smtClean="0">
                <a:solidFill>
                  <a:srgbClr val="FFC000"/>
                </a:solidFill>
              </a:rPr>
              <a:t>!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134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 dirty="0" smtClean="0"/>
              <a:t>Representation</a:t>
            </a:r>
            <a:r>
              <a:rPr lang="sv-SE" baseline="0" dirty="0" smtClean="0"/>
              <a:t> – a </a:t>
            </a:r>
            <a:r>
              <a:rPr lang="sv-SE" baseline="0" dirty="0" err="1" smtClean="0"/>
              <a:t>wide</a:t>
            </a:r>
            <a:r>
              <a:rPr lang="sv-SE" baseline="0" dirty="0" smtClean="0"/>
              <a:t> participation, not </a:t>
            </a:r>
            <a:r>
              <a:rPr lang="sv-SE" baseline="0" dirty="0" err="1" smtClean="0"/>
              <a:t>only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people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that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already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have</a:t>
            </a:r>
            <a:r>
              <a:rPr lang="sv-SE" baseline="0" dirty="0" smtClean="0"/>
              <a:t> a </a:t>
            </a:r>
            <a:r>
              <a:rPr lang="sv-SE" baseline="0" dirty="0" err="1" smtClean="0"/>
              <a:t>big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influence</a:t>
            </a:r>
            <a:r>
              <a:rPr lang="sv-SE" baseline="0" dirty="0" smtClean="0"/>
              <a:t> in </a:t>
            </a:r>
            <a:r>
              <a:rPr lang="sv-SE" baseline="0" dirty="0" err="1" smtClean="0"/>
              <a:t>society</a:t>
            </a:r>
            <a:r>
              <a:rPr lang="sv-SE" baseline="0" dirty="0" smtClean="0"/>
              <a:t> and </a:t>
            </a:r>
            <a:r>
              <a:rPr lang="sv-SE" baseline="0" dirty="0" err="1" smtClean="0"/>
              <a:t>politics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How</a:t>
            </a:r>
            <a:r>
              <a:rPr lang="sv-SE" baseline="0" dirty="0" smtClean="0"/>
              <a:t> </a:t>
            </a:r>
            <a:r>
              <a:rPr lang="sv-SE" baseline="0" dirty="0" err="1" smtClean="0"/>
              <a:t>find</a:t>
            </a:r>
            <a:r>
              <a:rPr lang="sv-SE" baseline="0" dirty="0" smtClean="0"/>
              <a:t> and </a:t>
            </a:r>
            <a:r>
              <a:rPr lang="sv-SE" baseline="0" dirty="0" err="1" smtClean="0"/>
              <a:t>motivate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people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participate</a:t>
            </a:r>
            <a:r>
              <a:rPr lang="sv-SE" baseline="0" dirty="0" smtClean="0"/>
              <a:t>? / </a:t>
            </a:r>
            <a:r>
              <a:rPr lang="sv-SE" baseline="0" dirty="0" err="1" smtClean="0"/>
              <a:t>Reach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out</a:t>
            </a:r>
            <a:endParaRPr lang="sv-SE" baseline="0" dirty="0" smtClean="0"/>
          </a:p>
          <a:p>
            <a:r>
              <a:rPr lang="sv-SE" b="1" baseline="0" dirty="0" err="1" smtClean="0"/>
              <a:t>Flexibility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how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meet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expectations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more</a:t>
            </a:r>
            <a:r>
              <a:rPr lang="sv-SE" baseline="0" dirty="0" smtClean="0"/>
              <a:t> public </a:t>
            </a:r>
            <a:r>
              <a:rPr lang="sv-SE" baseline="0" dirty="0" err="1" smtClean="0"/>
              <a:t>involvement</a:t>
            </a:r>
            <a:r>
              <a:rPr lang="sv-SE" baseline="0" dirty="0" smtClean="0"/>
              <a:t>? </a:t>
            </a:r>
            <a:r>
              <a:rPr lang="sv-SE" baseline="0" dirty="0" err="1" smtClean="0"/>
              <a:t>More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accessibility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meetings/info </a:t>
            </a:r>
            <a:r>
              <a:rPr lang="sv-SE" baseline="0" dirty="0" err="1" smtClean="0"/>
              <a:t>etc</a:t>
            </a:r>
            <a:r>
              <a:rPr lang="sv-SE" baseline="0" dirty="0" smtClean="0"/>
              <a:t>? (</a:t>
            </a:r>
            <a:r>
              <a:rPr lang="sv-SE" baseline="0" dirty="0" err="1" smtClean="0"/>
              <a:t>due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tight budgets and </a:t>
            </a:r>
            <a:r>
              <a:rPr lang="sv-SE" baseline="0" dirty="0" err="1" smtClean="0"/>
              <a:t>time</a:t>
            </a:r>
            <a:r>
              <a:rPr lang="sv-SE" baseline="0" dirty="0" smtClean="0"/>
              <a:t> plans). </a:t>
            </a:r>
            <a:r>
              <a:rPr lang="sv-SE" baseline="0" dirty="0" err="1" smtClean="0"/>
              <a:t>How</a:t>
            </a:r>
            <a:r>
              <a:rPr lang="sv-SE" baseline="0" dirty="0" smtClean="0"/>
              <a:t> do </a:t>
            </a:r>
            <a:r>
              <a:rPr lang="sv-SE" baseline="0" dirty="0" err="1" smtClean="0"/>
              <a:t>we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convince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politicians</a:t>
            </a:r>
            <a:r>
              <a:rPr lang="sv-SE" baseline="0" dirty="0" smtClean="0"/>
              <a:t> and </a:t>
            </a:r>
            <a:r>
              <a:rPr lang="sv-SE" baseline="0" dirty="0" err="1" smtClean="0"/>
              <a:t>bosses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that</a:t>
            </a:r>
            <a:r>
              <a:rPr lang="sv-SE" baseline="0" dirty="0" smtClean="0"/>
              <a:t> participation from </a:t>
            </a:r>
            <a:r>
              <a:rPr lang="sv-SE" baseline="0" dirty="0" err="1" smtClean="0"/>
              <a:t>citizens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require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resources</a:t>
            </a:r>
            <a:r>
              <a:rPr lang="sv-SE" baseline="0" dirty="0" smtClean="0"/>
              <a:t> in </a:t>
            </a:r>
            <a:r>
              <a:rPr lang="sv-SE" baseline="0" dirty="0" err="1" smtClean="0"/>
              <a:t>competence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time</a:t>
            </a:r>
            <a:r>
              <a:rPr lang="sv-SE" baseline="0" dirty="0" smtClean="0"/>
              <a:t> and budget?</a:t>
            </a:r>
          </a:p>
          <a:p>
            <a:r>
              <a:rPr lang="sv-SE" b="1" baseline="0" dirty="0" err="1" smtClean="0"/>
              <a:t>Influence</a:t>
            </a:r>
            <a:r>
              <a:rPr lang="sv-SE" b="1" baseline="0" dirty="0" smtClean="0"/>
              <a:t> </a:t>
            </a:r>
            <a:r>
              <a:rPr lang="sv-SE" b="0" baseline="0" dirty="0" smtClean="0"/>
              <a:t>– </a:t>
            </a:r>
            <a:r>
              <a:rPr lang="sv-SE" b="0" baseline="0" dirty="0" err="1" smtClean="0"/>
              <a:t>economy</a:t>
            </a:r>
            <a:r>
              <a:rPr lang="sv-SE" b="0" baseline="0" dirty="0" smtClean="0"/>
              <a:t>, </a:t>
            </a:r>
            <a:r>
              <a:rPr lang="sv-SE" b="0" baseline="0" dirty="0" err="1" smtClean="0"/>
              <a:t>political</a:t>
            </a:r>
            <a:r>
              <a:rPr lang="sv-SE" b="0" baseline="0" dirty="0" smtClean="0"/>
              <a:t> </a:t>
            </a:r>
            <a:r>
              <a:rPr lang="sv-SE" b="0" baseline="0" dirty="0" err="1" smtClean="0"/>
              <a:t>goals</a:t>
            </a:r>
            <a:r>
              <a:rPr lang="sv-SE" b="0" baseline="0" dirty="0" smtClean="0"/>
              <a:t>, </a:t>
            </a:r>
            <a:r>
              <a:rPr lang="sv-SE" b="0" baseline="0" dirty="0" err="1" smtClean="0"/>
              <a:t>strategies</a:t>
            </a:r>
            <a:r>
              <a:rPr lang="sv-SE" b="0" baseline="0" dirty="0" smtClean="0"/>
              <a:t>, </a:t>
            </a:r>
            <a:r>
              <a:rPr lang="sv-SE" b="0" baseline="0" dirty="0" err="1" smtClean="0"/>
              <a:t>investors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758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 smtClean="0"/>
              <a:t>Kvillebäcken</a:t>
            </a:r>
            <a:r>
              <a:rPr lang="sv-SE" dirty="0" smtClean="0"/>
              <a:t> </a:t>
            </a:r>
            <a:r>
              <a:rPr lang="sv-SE" dirty="0" err="1" smtClean="0"/>
              <a:t>critiziced</a:t>
            </a:r>
            <a:r>
              <a:rPr lang="sv-SE" dirty="0" smtClean="0"/>
              <a:t>. (</a:t>
            </a:r>
            <a:r>
              <a:rPr lang="sv-SE" dirty="0" err="1" smtClean="0"/>
              <a:t>Mosque</a:t>
            </a:r>
            <a:r>
              <a:rPr lang="sv-SE" dirty="0" smtClean="0"/>
              <a:t>, … … … </a:t>
            </a:r>
            <a:r>
              <a:rPr lang="sv-SE" dirty="0" err="1" smtClean="0"/>
              <a:t>According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researcher Catharina Thörn </a:t>
            </a:r>
            <a:r>
              <a:rPr lang="sv-SE" baseline="0" dirty="0" err="1" smtClean="0"/>
              <a:t>among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others</a:t>
            </a:r>
            <a:r>
              <a:rPr lang="sv-SE" baseline="0" dirty="0" smtClean="0"/>
              <a:t>, the city </a:t>
            </a:r>
            <a:r>
              <a:rPr lang="sv-SE" baseline="0" dirty="0" err="1" smtClean="0"/>
              <a:t>gave</a:t>
            </a:r>
            <a:r>
              <a:rPr lang="sv-SE" baseline="0" dirty="0" smtClean="0"/>
              <a:t> Kvillebäcken a narrative as </a:t>
            </a:r>
            <a:r>
              <a:rPr lang="sv-SE" baseline="0" dirty="0" err="1" smtClean="0"/>
              <a:t>empty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only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violence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prevailed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here</a:t>
            </a:r>
            <a:r>
              <a:rPr lang="sv-SE" baseline="0" dirty="0" smtClean="0"/>
              <a:t>) </a:t>
            </a:r>
            <a:r>
              <a:rPr lang="sv-SE" dirty="0" err="1" smtClean="0"/>
              <a:t>Almost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everything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was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teared</a:t>
            </a:r>
            <a:r>
              <a:rPr lang="sv-SE" baseline="0" dirty="0" smtClean="0"/>
              <a:t> down. (market hall. I </a:t>
            </a:r>
            <a:r>
              <a:rPr lang="sv-SE" baseline="0" dirty="0" err="1" smtClean="0"/>
              <a:t>met</a:t>
            </a:r>
            <a:r>
              <a:rPr lang="sv-SE" baseline="0" dirty="0" smtClean="0"/>
              <a:t> a </a:t>
            </a:r>
            <a:r>
              <a:rPr lang="sv-SE" baseline="0" dirty="0" err="1" smtClean="0"/>
              <a:t>Woman</a:t>
            </a:r>
            <a:r>
              <a:rPr lang="sv-SE" baseline="0" dirty="0" smtClean="0"/>
              <a:t> positive)</a:t>
            </a:r>
            <a:endParaRPr lang="sv-S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="1" dirty="0" smtClean="0"/>
              <a:t>Ringön</a:t>
            </a:r>
            <a:r>
              <a:rPr lang="sv-SE" dirty="0" smtClean="0"/>
              <a:t> is handled </a:t>
            </a:r>
            <a:r>
              <a:rPr lang="sv-SE" dirty="0" err="1" smtClean="0"/>
              <a:t>differently</a:t>
            </a:r>
            <a:r>
              <a:rPr lang="sv-SE" dirty="0" smtClean="0"/>
              <a:t>. Lots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businesses</a:t>
            </a:r>
            <a:r>
              <a:rPr lang="sv-SE" dirty="0" smtClean="0"/>
              <a:t>, material</a:t>
            </a:r>
            <a:r>
              <a:rPr lang="sv-SE" baseline="0" dirty="0" smtClean="0"/>
              <a:t> for </a:t>
            </a:r>
            <a:r>
              <a:rPr lang="sv-SE" baseline="0" dirty="0" err="1" smtClean="0"/>
              <a:t>boats</a:t>
            </a:r>
            <a:r>
              <a:rPr lang="sv-SE" baseline="0" dirty="0" smtClean="0"/>
              <a:t>, reparation and so on. </a:t>
            </a:r>
            <a:r>
              <a:rPr lang="sv-SE" dirty="0" smtClean="0"/>
              <a:t>”</a:t>
            </a:r>
            <a:r>
              <a:rPr lang="sv-SE" dirty="0" err="1" smtClean="0"/>
              <a:t>Allowing</a:t>
            </a:r>
            <a:r>
              <a:rPr lang="sv-SE" dirty="0" smtClean="0"/>
              <a:t> oasis” – </a:t>
            </a:r>
            <a:r>
              <a:rPr lang="sv-SE" dirty="0" err="1" smtClean="0"/>
              <a:t>letting</a:t>
            </a:r>
            <a:r>
              <a:rPr lang="sv-SE" dirty="0" smtClean="0"/>
              <a:t> </a:t>
            </a:r>
            <a:r>
              <a:rPr lang="sv-SE" dirty="0" err="1" smtClean="0"/>
              <a:t>creative</a:t>
            </a:r>
            <a:r>
              <a:rPr lang="sv-SE" dirty="0" smtClean="0"/>
              <a:t> </a:t>
            </a:r>
            <a:r>
              <a:rPr lang="sv-SE" dirty="0" err="1" smtClean="0"/>
              <a:t>activities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take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place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Build</a:t>
            </a:r>
            <a:r>
              <a:rPr lang="sv-SE" baseline="0" dirty="0" smtClean="0"/>
              <a:t> on the old, or </a:t>
            </a:r>
            <a:r>
              <a:rPr lang="sv-SE" baseline="0" dirty="0" err="1" smtClean="0"/>
              <a:t>only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add</a:t>
            </a:r>
            <a:r>
              <a:rPr lang="sv-SE" baseline="0" dirty="0" smtClean="0"/>
              <a:t> new…?</a:t>
            </a:r>
            <a:endParaRPr lang="sv-SE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659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u="sng" dirty="0" err="1" smtClean="0"/>
              <a:t>History</a:t>
            </a:r>
            <a:endParaRPr lang="sv-SE" u="sng" dirty="0" smtClean="0"/>
          </a:p>
          <a:p>
            <a:r>
              <a:rPr lang="sv-SE" u="none" dirty="0" smtClean="0"/>
              <a:t>1930 – 2000: </a:t>
            </a:r>
            <a:r>
              <a:rPr lang="sv-SE" u="none" dirty="0" err="1" smtClean="0"/>
              <a:t>harbour</a:t>
            </a:r>
            <a:r>
              <a:rPr lang="sv-SE" u="none" dirty="0" smtClean="0"/>
              <a:t> for </a:t>
            </a:r>
            <a:r>
              <a:rPr lang="sv-SE" u="none" dirty="0" err="1" smtClean="0"/>
              <a:t>banana</a:t>
            </a:r>
            <a:r>
              <a:rPr lang="sv-SE" u="none" baseline="0" dirty="0" smtClean="0"/>
              <a:t> </a:t>
            </a:r>
            <a:r>
              <a:rPr lang="sv-SE" u="none" baseline="0" dirty="0" err="1" smtClean="0"/>
              <a:t>importation</a:t>
            </a:r>
            <a:endParaRPr lang="sv-SE" u="none" dirty="0" smtClean="0"/>
          </a:p>
          <a:p>
            <a:endParaRPr lang="sv-SE" u="sng" dirty="0" smtClean="0"/>
          </a:p>
          <a:p>
            <a:r>
              <a:rPr lang="sv-SE" u="sng" dirty="0" err="1" smtClean="0"/>
              <a:t>Today</a:t>
            </a:r>
            <a:endParaRPr lang="sv-SE" u="sng" dirty="0" smtClean="0"/>
          </a:p>
          <a:p>
            <a:r>
              <a:rPr lang="sv-SE" dirty="0" smtClean="0"/>
              <a:t>80 ha,</a:t>
            </a:r>
            <a:r>
              <a:rPr lang="sv-SE" baseline="0" dirty="0" smtClean="0"/>
              <a:t> </a:t>
            </a:r>
            <a:r>
              <a:rPr lang="sv-SE" dirty="0" smtClean="0"/>
              <a:t>5 </a:t>
            </a:r>
            <a:r>
              <a:rPr lang="sv-SE" dirty="0" err="1" smtClean="0"/>
              <a:t>minutes</a:t>
            </a:r>
            <a:r>
              <a:rPr lang="sv-SE" dirty="0" smtClean="0"/>
              <a:t> by bike </a:t>
            </a:r>
            <a:r>
              <a:rPr lang="sv-SE" dirty="0" err="1" smtClean="0"/>
              <a:t>to</a:t>
            </a:r>
            <a:r>
              <a:rPr lang="sv-SE" dirty="0" smtClean="0"/>
              <a:t> the city center.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High</a:t>
            </a:r>
            <a:r>
              <a:rPr lang="sv-SE" baseline="0" dirty="0" smtClean="0"/>
              <a:t> mental </a:t>
            </a:r>
            <a:r>
              <a:rPr lang="sv-SE" baseline="0" dirty="0" err="1" smtClean="0"/>
              <a:t>distance</a:t>
            </a:r>
            <a:endParaRPr lang="sv-SE" baseline="0" dirty="0" smtClean="0"/>
          </a:p>
          <a:p>
            <a:r>
              <a:rPr lang="sv-SE" baseline="0" dirty="0" smtClean="0"/>
              <a:t>Surrounded by </a:t>
            </a:r>
            <a:r>
              <a:rPr lang="sv-SE" baseline="0" dirty="0" err="1" smtClean="0"/>
              <a:t>housing</a:t>
            </a:r>
            <a:r>
              <a:rPr lang="sv-SE" baseline="0" dirty="0" smtClean="0"/>
              <a:t> area (</a:t>
            </a:r>
            <a:r>
              <a:rPr lang="sv-SE" baseline="0" dirty="0" err="1" smtClean="0"/>
              <a:t>west</a:t>
            </a:r>
            <a:r>
              <a:rPr lang="sv-SE" baseline="0" dirty="0" smtClean="0"/>
              <a:t>), </a:t>
            </a:r>
            <a:r>
              <a:rPr lang="sv-SE" baseline="0" dirty="0" err="1" smtClean="0"/>
              <a:t>developing</a:t>
            </a:r>
            <a:r>
              <a:rPr lang="sv-SE" baseline="0" dirty="0" smtClean="0"/>
              <a:t> mixed </a:t>
            </a:r>
            <a:r>
              <a:rPr lang="sv-SE" baseline="0" dirty="0" err="1" smtClean="0"/>
              <a:t>used</a:t>
            </a:r>
            <a:r>
              <a:rPr lang="sv-SE" baseline="0" dirty="0" smtClean="0"/>
              <a:t> area (</a:t>
            </a:r>
            <a:r>
              <a:rPr lang="sv-SE" baseline="0" dirty="0" err="1" smtClean="0"/>
              <a:t>north</a:t>
            </a:r>
            <a:r>
              <a:rPr lang="sv-SE" baseline="0" dirty="0" smtClean="0"/>
              <a:t>), verksamhetsområde (</a:t>
            </a:r>
            <a:r>
              <a:rPr lang="sv-SE" baseline="0" dirty="0" err="1" smtClean="0"/>
              <a:t>northeast</a:t>
            </a:r>
            <a:r>
              <a:rPr lang="sv-SE" baseline="0" dirty="0" smtClean="0"/>
              <a:t>), CBD (</a:t>
            </a:r>
            <a:r>
              <a:rPr lang="sv-SE" baseline="0" dirty="0" err="1" smtClean="0"/>
              <a:t>south</a:t>
            </a:r>
            <a:r>
              <a:rPr lang="sv-SE" baseline="0" dirty="0" smtClean="0"/>
              <a:t>)</a:t>
            </a:r>
          </a:p>
          <a:p>
            <a:r>
              <a:rPr lang="sv-SE" baseline="0" dirty="0" err="1" smtClean="0"/>
              <a:t>Asphalt</a:t>
            </a:r>
            <a:r>
              <a:rPr lang="sv-SE" baseline="0" smtClean="0"/>
              <a:t>. Events</a:t>
            </a:r>
            <a:r>
              <a:rPr lang="sv-SE" baseline="0" dirty="0" smtClean="0"/>
              <a:t>. </a:t>
            </a:r>
            <a:r>
              <a:rPr lang="sv-SE" i="0" baseline="0" dirty="0" err="1" smtClean="0"/>
              <a:t>Some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people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working</a:t>
            </a:r>
            <a:r>
              <a:rPr lang="sv-SE" i="0" baseline="0" dirty="0" smtClean="0"/>
              <a:t>. </a:t>
            </a:r>
            <a:endParaRPr lang="sv-SE" baseline="0" dirty="0" smtClean="0"/>
          </a:p>
          <a:p>
            <a:endParaRPr lang="sv-SE" baseline="0" dirty="0" smtClean="0"/>
          </a:p>
          <a:p>
            <a:r>
              <a:rPr lang="sv-SE" u="sng" baseline="0" dirty="0" err="1" smtClean="0"/>
              <a:t>Future</a:t>
            </a:r>
            <a:r>
              <a:rPr lang="sv-SE" u="sng" baseline="0" dirty="0" smtClean="0"/>
              <a:t> </a:t>
            </a:r>
          </a:p>
          <a:p>
            <a:r>
              <a:rPr lang="sv-SE" baseline="0" dirty="0" err="1" smtClean="0"/>
              <a:t>Connect</a:t>
            </a:r>
            <a:r>
              <a:rPr lang="sv-SE" baseline="0" dirty="0" smtClean="0"/>
              <a:t> the city over the river. 1000 </a:t>
            </a:r>
            <a:r>
              <a:rPr lang="sv-SE" baseline="0" dirty="0" err="1" smtClean="0"/>
              <a:t>living</a:t>
            </a:r>
            <a:r>
              <a:rPr lang="sv-SE" baseline="0" dirty="0" smtClean="0"/>
              <a:t>, 1000 </a:t>
            </a:r>
            <a:r>
              <a:rPr lang="sv-SE" baseline="0" dirty="0" err="1" smtClean="0"/>
              <a:t>working</a:t>
            </a:r>
            <a:r>
              <a:rPr lang="sv-SE" baseline="0" dirty="0" smtClean="0"/>
              <a:t> by 2021. 15-20000 </a:t>
            </a:r>
            <a:r>
              <a:rPr lang="sv-SE" baseline="0" dirty="0" err="1" smtClean="0"/>
              <a:t>working</a:t>
            </a:r>
            <a:r>
              <a:rPr lang="sv-SE" baseline="0" dirty="0" smtClean="0"/>
              <a:t>, 15-20000 </a:t>
            </a:r>
            <a:r>
              <a:rPr lang="sv-SE" baseline="0" dirty="0" err="1" smtClean="0"/>
              <a:t>living</a:t>
            </a:r>
            <a:r>
              <a:rPr lang="sv-SE" baseline="0" dirty="0" smtClean="0"/>
              <a:t> by 2040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dirty="0" err="1" smtClean="0"/>
              <a:t>Very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high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exploitation</a:t>
            </a:r>
            <a:r>
              <a:rPr lang="sv-SE" baseline="0" dirty="0" smtClean="0"/>
              <a:t> - &gt; 1.5 millions </a:t>
            </a:r>
            <a:r>
              <a:rPr lang="sv-SE" i="1" baseline="0" dirty="0" smtClean="0"/>
              <a:t>gross </a:t>
            </a:r>
            <a:r>
              <a:rPr lang="sv-SE" i="1" baseline="0" dirty="0" err="1" smtClean="0"/>
              <a:t>amount</a:t>
            </a:r>
            <a:r>
              <a:rPr lang="sv-SE" i="1" baseline="0" dirty="0" smtClean="0"/>
              <a:t> </a:t>
            </a:r>
            <a:r>
              <a:rPr lang="sv-SE" i="1" baseline="0" dirty="0" err="1" smtClean="0"/>
              <a:t>of</a:t>
            </a:r>
            <a:r>
              <a:rPr lang="sv-SE" i="1" baseline="0" dirty="0" smtClean="0"/>
              <a:t> area (BTA)</a:t>
            </a:r>
            <a:endParaRPr lang="sv-SE" baseline="0" dirty="0" smtClean="0"/>
          </a:p>
          <a:p>
            <a:r>
              <a:rPr lang="sv-SE" baseline="0" dirty="0" smtClean="0"/>
              <a:t>Mixed </a:t>
            </a:r>
            <a:r>
              <a:rPr lang="sv-SE" baseline="0" dirty="0" err="1" smtClean="0"/>
              <a:t>functions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housing</a:t>
            </a:r>
            <a:r>
              <a:rPr lang="sv-SE" baseline="0" dirty="0" smtClean="0"/>
              <a:t>, social and </a:t>
            </a:r>
            <a:r>
              <a:rPr lang="sv-SE" baseline="0" dirty="0" err="1" smtClean="0"/>
              <a:t>commercial</a:t>
            </a:r>
            <a:r>
              <a:rPr lang="sv-SE" baseline="0" dirty="0" smtClean="0"/>
              <a:t> service, public transport, </a:t>
            </a:r>
            <a:r>
              <a:rPr lang="sv-SE" baseline="0" dirty="0" err="1" smtClean="0"/>
              <a:t>low</a:t>
            </a:r>
            <a:r>
              <a:rPr lang="sv-SE" baseline="0" dirty="0" smtClean="0"/>
              <a:t> </a:t>
            </a:r>
            <a:r>
              <a:rPr lang="sv-SE" baseline="0" dirty="0" err="1" smtClean="0"/>
              <a:t>use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cars</a:t>
            </a:r>
            <a:r>
              <a:rPr lang="sv-SE" baseline="0" dirty="0" smtClean="0"/>
              <a:t>, a park by the </a:t>
            </a:r>
            <a:r>
              <a:rPr lang="sv-SE" baseline="0" dirty="0" err="1" smtClean="0"/>
              <a:t>water</a:t>
            </a:r>
            <a:endParaRPr lang="sv-SE" baseline="0" dirty="0" smtClean="0"/>
          </a:p>
          <a:p>
            <a:r>
              <a:rPr lang="sv-SE" baseline="0" dirty="0" smtClean="0"/>
              <a:t>50% </a:t>
            </a:r>
            <a:r>
              <a:rPr lang="sv-SE" baseline="0" dirty="0" err="1" smtClean="0"/>
              <a:t>rental</a:t>
            </a:r>
            <a:r>
              <a:rPr lang="sv-SE" baseline="0" dirty="0" smtClean="0"/>
              <a:t>, 50% </a:t>
            </a:r>
            <a:r>
              <a:rPr lang="sv-SE" baseline="0" dirty="0" err="1" smtClean="0"/>
              <a:t>condominium</a:t>
            </a:r>
            <a:r>
              <a:rPr lang="sv-SE" baseline="0" dirty="0" smtClean="0"/>
              <a:t> (</a:t>
            </a:r>
            <a:r>
              <a:rPr lang="sv-SE" baseline="0" dirty="0" err="1" smtClean="0"/>
              <a:t>buy</a:t>
            </a:r>
            <a:r>
              <a:rPr lang="sv-SE" baseline="0" dirty="0" smtClean="0"/>
              <a:t>)</a:t>
            </a:r>
          </a:p>
          <a:p>
            <a:r>
              <a:rPr lang="sv-SE" baseline="0" dirty="0" err="1" smtClean="0"/>
              <a:t>Maintain</a:t>
            </a:r>
            <a:r>
              <a:rPr lang="sv-SE" baseline="0" dirty="0" smtClean="0"/>
              <a:t>: forms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two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piers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three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buildings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precense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water</a:t>
            </a:r>
            <a:r>
              <a:rPr lang="sv-SE" baseline="0" dirty="0" smtClean="0"/>
              <a:t>…</a:t>
            </a:r>
          </a:p>
          <a:p>
            <a:r>
              <a:rPr lang="sv-SE" baseline="0" dirty="0" smtClean="0"/>
              <a:t>Big </a:t>
            </a:r>
            <a:r>
              <a:rPr lang="sv-SE" baseline="0" dirty="0" err="1" smtClean="0"/>
              <a:t>challenge</a:t>
            </a:r>
            <a:r>
              <a:rPr lang="sv-SE" baseline="0" dirty="0" smtClean="0"/>
              <a:t> – space for </a:t>
            </a:r>
            <a:r>
              <a:rPr lang="sv-SE" baseline="0" dirty="0" err="1" smtClean="0"/>
              <a:t>children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Water</a:t>
            </a:r>
            <a:r>
              <a:rPr lang="sv-SE" baseline="0" dirty="0" smtClean="0"/>
              <a:t> </a:t>
            </a:r>
            <a:r>
              <a:rPr lang="sv-SE" baseline="0" dirty="0" err="1" smtClean="0"/>
              <a:t>level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rising</a:t>
            </a:r>
            <a:r>
              <a:rPr lang="sv-SE" baseline="0" dirty="0" smtClean="0"/>
              <a:t>. Big park. </a:t>
            </a:r>
          </a:p>
          <a:p>
            <a:endParaRPr lang="sv-SE" baseline="0" dirty="0" smtClean="0"/>
          </a:p>
          <a:p>
            <a:r>
              <a:rPr lang="sv-SE" u="sng" baseline="0" dirty="0" smtClean="0"/>
              <a:t>Organisation </a:t>
            </a:r>
          </a:p>
          <a:p>
            <a:r>
              <a:rPr lang="sv-SE" i="0" baseline="0" dirty="0" err="1" smtClean="0"/>
              <a:t>Consortium</a:t>
            </a:r>
            <a:r>
              <a:rPr lang="sv-SE" i="0" baseline="0" dirty="0" smtClean="0"/>
              <a:t> w </a:t>
            </a:r>
            <a:r>
              <a:rPr lang="sv-SE" i="0" baseline="0" dirty="0" err="1" smtClean="0"/>
              <a:t>developers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that</a:t>
            </a:r>
            <a:r>
              <a:rPr lang="sv-SE" i="0" baseline="0" dirty="0" smtClean="0"/>
              <a:t> got land </a:t>
            </a:r>
            <a:r>
              <a:rPr lang="sv-SE" i="0" baseline="0" dirty="0" err="1" smtClean="0"/>
              <a:t>allocation</a:t>
            </a:r>
            <a:r>
              <a:rPr lang="sv-SE" i="0" baseline="0" dirty="0" smtClean="0"/>
              <a:t> (8) </a:t>
            </a:r>
            <a:r>
              <a:rPr lang="sv-SE" i="0" baseline="0" dirty="0" err="1" smtClean="0"/>
              <a:t>also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financing</a:t>
            </a:r>
            <a:r>
              <a:rPr lang="sv-SE" i="0" baseline="0" dirty="0" smtClean="0"/>
              <a:t> the park. </a:t>
            </a:r>
            <a:r>
              <a:rPr lang="sv-SE" i="0" baseline="0" dirty="0" err="1" smtClean="0"/>
              <a:t>Responsible</a:t>
            </a:r>
            <a:r>
              <a:rPr lang="sv-SE" i="0" baseline="0" dirty="0" smtClean="0"/>
              <a:t> for </a:t>
            </a:r>
            <a:r>
              <a:rPr lang="sv-SE" i="0" baseline="0" dirty="0" err="1" smtClean="0"/>
              <a:t>development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of</a:t>
            </a:r>
            <a:r>
              <a:rPr lang="sv-SE" i="0" baseline="0" dirty="0" smtClean="0"/>
              <a:t> land (de-</a:t>
            </a:r>
            <a:r>
              <a:rPr lang="sv-SE" i="0" baseline="0" dirty="0" err="1" smtClean="0"/>
              <a:t>contamination</a:t>
            </a:r>
            <a:r>
              <a:rPr lang="sv-SE" i="0" baseline="0" dirty="0" smtClean="0"/>
              <a:t>, pulling-down, </a:t>
            </a:r>
            <a:r>
              <a:rPr lang="sv-SE" i="0" baseline="0" dirty="0" err="1" smtClean="0"/>
              <a:t>infrastructure</a:t>
            </a:r>
            <a:r>
              <a:rPr lang="sv-SE" i="0" baseline="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542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1100" dirty="0" err="1" smtClean="0"/>
              <a:t>Low</a:t>
            </a:r>
            <a:r>
              <a:rPr lang="sv-SE" sz="1100" baseline="0" dirty="0" smtClean="0"/>
              <a:t> rents in </a:t>
            </a:r>
            <a:r>
              <a:rPr lang="sv-SE" sz="1100" baseline="0" dirty="0" err="1" smtClean="0"/>
              <a:t>cooperation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with</a:t>
            </a:r>
            <a:r>
              <a:rPr lang="sv-SE" sz="1100" baseline="0" dirty="0" smtClean="0"/>
              <a:t> 8 </a:t>
            </a:r>
            <a:r>
              <a:rPr lang="sv-SE" sz="1100" baseline="0" dirty="0" err="1" smtClean="0"/>
              <a:t>developers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through</a:t>
            </a:r>
            <a:r>
              <a:rPr lang="sv-SE" sz="1100" baseline="0" dirty="0" smtClean="0"/>
              <a:t> </a:t>
            </a:r>
            <a:r>
              <a:rPr lang="sv-SE" sz="1100" i="0" baseline="0" dirty="0" smtClean="0"/>
              <a:t>land </a:t>
            </a:r>
            <a:r>
              <a:rPr lang="sv-SE" sz="1100" i="0" baseline="0" dirty="0" err="1" smtClean="0"/>
              <a:t>allocations</a:t>
            </a:r>
            <a:endParaRPr lang="sv-SE" sz="1100" i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dirty="0" err="1" smtClean="0"/>
              <a:t>Extended</a:t>
            </a:r>
            <a:r>
              <a:rPr lang="sv-SE" sz="1100" dirty="0" smtClean="0"/>
              <a:t> </a:t>
            </a:r>
            <a:r>
              <a:rPr lang="sv-SE" sz="1100" dirty="0" err="1" smtClean="0"/>
              <a:t>use</a:t>
            </a:r>
            <a:r>
              <a:rPr lang="sv-SE" sz="1100" dirty="0" smtClean="0"/>
              <a:t> </a:t>
            </a:r>
            <a:r>
              <a:rPr lang="sv-SE" sz="1100" dirty="0" err="1" smtClean="0"/>
              <a:t>of</a:t>
            </a:r>
            <a:r>
              <a:rPr lang="sv-SE" sz="1100" dirty="0" smtClean="0"/>
              <a:t> public space </a:t>
            </a:r>
            <a:r>
              <a:rPr lang="sv-SE" sz="1100" dirty="0" err="1" smtClean="0"/>
              <a:t>during</a:t>
            </a:r>
            <a:r>
              <a:rPr lang="sv-SE" sz="1100" dirty="0" smtClean="0"/>
              <a:t> the planning process.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1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b="1" dirty="0" smtClean="0"/>
              <a:t>Public participation</a:t>
            </a:r>
            <a:r>
              <a:rPr lang="sv-SE" sz="1100" b="1" baseline="0" dirty="0" smtClean="0"/>
              <a:t> </a:t>
            </a:r>
            <a:r>
              <a:rPr lang="sv-SE" sz="1100" baseline="0" dirty="0" smtClean="0"/>
              <a:t>as a </a:t>
            </a:r>
            <a:r>
              <a:rPr lang="sv-SE" sz="1100" baseline="0" dirty="0" err="1" smtClean="0"/>
              <a:t>way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to</a:t>
            </a:r>
            <a:r>
              <a:rPr lang="sv-SE" sz="1100" baseline="0" dirty="0" smtClean="0"/>
              <a:t> make göteborgare start </a:t>
            </a:r>
            <a:r>
              <a:rPr lang="sv-SE" sz="1100" baseline="0" dirty="0" err="1" smtClean="0"/>
              <a:t>using</a:t>
            </a:r>
            <a:r>
              <a:rPr lang="sv-SE" sz="1100" baseline="0" dirty="0" smtClean="0"/>
              <a:t> the area – </a:t>
            </a:r>
            <a:r>
              <a:rPr lang="sv-SE" sz="1100" baseline="0" dirty="0" err="1" smtClean="0"/>
              <a:t>based</a:t>
            </a:r>
            <a:r>
              <a:rPr lang="sv-SE" sz="1100" baseline="0" dirty="0" smtClean="0"/>
              <a:t> on social and </a:t>
            </a:r>
            <a:r>
              <a:rPr lang="sv-SE" sz="1100" baseline="0" dirty="0" err="1" smtClean="0"/>
              <a:t>cultural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activities</a:t>
            </a:r>
            <a:r>
              <a:rPr lang="sv-SE" sz="1100" baseline="0" dirty="0" smtClean="0"/>
              <a:t> – by </a:t>
            </a:r>
            <a:r>
              <a:rPr lang="sv-SE" sz="1100" baseline="0" dirty="0" err="1" smtClean="0"/>
              <a:t>appropriating</a:t>
            </a:r>
            <a:r>
              <a:rPr lang="sv-SE" sz="1100" baseline="0" dirty="0" smtClean="0"/>
              <a:t> the space, </a:t>
            </a:r>
            <a:r>
              <a:rPr lang="sv-SE" sz="1100" baseline="0" dirty="0" err="1" smtClean="0"/>
              <a:t>people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will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also</a:t>
            </a:r>
            <a:r>
              <a:rPr lang="sv-SE" sz="1100" baseline="0" dirty="0" smtClean="0"/>
              <a:t> be </a:t>
            </a:r>
            <a:r>
              <a:rPr lang="sv-SE" sz="1100" baseline="0" dirty="0" err="1" smtClean="0"/>
              <a:t>interested</a:t>
            </a:r>
            <a:r>
              <a:rPr lang="sv-SE" sz="1100" baseline="0" dirty="0" smtClean="0"/>
              <a:t> in </a:t>
            </a:r>
            <a:r>
              <a:rPr lang="sv-SE" sz="1100" baseline="0" dirty="0" err="1" smtClean="0"/>
              <a:t>what</a:t>
            </a:r>
            <a:r>
              <a:rPr lang="sv-SE" sz="1100" baseline="0" dirty="0" smtClean="0"/>
              <a:t> is </a:t>
            </a:r>
            <a:r>
              <a:rPr lang="sv-SE" sz="1100" baseline="0" dirty="0" err="1" smtClean="0"/>
              <a:t>being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developed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here</a:t>
            </a:r>
            <a:endParaRPr lang="sv-SE" sz="11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1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100" baseline="0" dirty="0" err="1" smtClean="0"/>
              <a:t>Critique</a:t>
            </a:r>
            <a:r>
              <a:rPr lang="sv-SE" sz="1100" baseline="0" dirty="0" smtClean="0"/>
              <a:t>: </a:t>
            </a:r>
            <a:r>
              <a:rPr lang="sv-SE" sz="1100" baseline="0" dirty="0" err="1" smtClean="0"/>
              <a:t>rise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value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of</a:t>
            </a:r>
            <a:r>
              <a:rPr lang="sv-SE" sz="1100" baseline="0" dirty="0" smtClean="0"/>
              <a:t> land (protest </a:t>
            </a:r>
            <a:r>
              <a:rPr lang="sv-SE" sz="1100" baseline="0" dirty="0" err="1" smtClean="0"/>
              <a:t>to</a:t>
            </a:r>
            <a:r>
              <a:rPr lang="sv-SE" sz="1100" baseline="0" dirty="0" smtClean="0"/>
              <a:t> </a:t>
            </a:r>
            <a:r>
              <a:rPr lang="sv-SE" sz="1100" baseline="0" dirty="0" err="1" smtClean="0"/>
              <a:t>gentrification</a:t>
            </a:r>
            <a:r>
              <a:rPr lang="sv-SE" sz="1100" baseline="0" dirty="0" smtClean="0"/>
              <a:t>)</a:t>
            </a:r>
            <a:endParaRPr lang="sv-SE" sz="1100" dirty="0" smtClean="0"/>
          </a:p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846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Tallinn, Riga – lots </a:t>
            </a:r>
            <a:r>
              <a:rPr lang="sv-SE" dirty="0" err="1" smtClean="0"/>
              <a:t>of</a:t>
            </a:r>
            <a:r>
              <a:rPr lang="sv-SE" dirty="0" smtClean="0"/>
              <a:t> social and </a:t>
            </a:r>
            <a:r>
              <a:rPr lang="sv-SE" dirty="0" err="1" smtClean="0"/>
              <a:t>cultural</a:t>
            </a:r>
            <a:r>
              <a:rPr lang="sv-SE" dirty="0" smtClean="0"/>
              <a:t> </a:t>
            </a:r>
            <a:r>
              <a:rPr lang="sv-SE" dirty="0" err="1" smtClean="0"/>
              <a:t>activities</a:t>
            </a:r>
            <a:r>
              <a:rPr lang="sv-SE" baseline="0" dirty="0" smtClean="0"/>
              <a:t> going on </a:t>
            </a:r>
            <a:r>
              <a:rPr lang="sv-SE" baseline="0" dirty="0" err="1" smtClean="0"/>
              <a:t>already</a:t>
            </a:r>
            <a:r>
              <a:rPr lang="sv-SE" baseline="0" dirty="0" smtClean="0"/>
              <a:t>… Public participation be a </a:t>
            </a:r>
            <a:r>
              <a:rPr lang="sv-SE" baseline="0" dirty="0" err="1" smtClean="0"/>
              <a:t>key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make sure </a:t>
            </a:r>
            <a:r>
              <a:rPr lang="sv-SE" baseline="0" dirty="0" err="1" smtClean="0"/>
              <a:t>they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continue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have</a:t>
            </a:r>
            <a:r>
              <a:rPr lang="sv-SE" baseline="0" dirty="0" smtClean="0"/>
              <a:t> a </a:t>
            </a:r>
            <a:r>
              <a:rPr lang="sv-SE" baseline="0" dirty="0" err="1" smtClean="0"/>
              <a:t>place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during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development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these</a:t>
            </a:r>
            <a:r>
              <a:rPr lang="sv-SE" baseline="0" dirty="0" smtClean="0"/>
              <a:t> areas? Not </a:t>
            </a:r>
            <a:r>
              <a:rPr lang="sv-SE" baseline="0" dirty="0" err="1" smtClean="0"/>
              <a:t>being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displaced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due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supposedly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more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growth</a:t>
            </a:r>
            <a:r>
              <a:rPr lang="sv-SE" baseline="0" dirty="0" smtClean="0"/>
              <a:t> oriented </a:t>
            </a:r>
            <a:r>
              <a:rPr lang="sv-SE" baseline="0" dirty="0" err="1" smtClean="0"/>
              <a:t>businesses</a:t>
            </a:r>
            <a:r>
              <a:rPr lang="sv-SE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Participation in the </a:t>
            </a:r>
            <a:r>
              <a:rPr lang="sv-SE" i="1" dirty="0" smtClean="0"/>
              <a:t>process </a:t>
            </a:r>
            <a:r>
              <a:rPr lang="sv-SE" i="1" dirty="0" err="1" smtClean="0"/>
              <a:t>of</a:t>
            </a:r>
            <a:r>
              <a:rPr lang="sv-SE" i="1" dirty="0" smtClean="0"/>
              <a:t> planning</a:t>
            </a:r>
            <a:endParaRPr lang="sv-SE" baseline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smtClean="0"/>
              <a:t>Co-</a:t>
            </a:r>
            <a:r>
              <a:rPr lang="sv-SE" dirty="0" err="1" smtClean="0"/>
              <a:t>creation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space, </a:t>
            </a:r>
            <a:r>
              <a:rPr lang="sv-SE" i="1" dirty="0" err="1" smtClean="0"/>
              <a:t>during</a:t>
            </a:r>
            <a:r>
              <a:rPr lang="sv-SE" i="1" dirty="0" smtClean="0"/>
              <a:t> planning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Can</a:t>
            </a:r>
            <a:r>
              <a:rPr lang="sv-SE" dirty="0" smtClean="0"/>
              <a:t> public participation be a </a:t>
            </a:r>
            <a:r>
              <a:rPr lang="sv-SE" dirty="0" err="1" smtClean="0"/>
              <a:t>way</a:t>
            </a:r>
            <a:r>
              <a:rPr lang="sv-SE" dirty="0" smtClean="0"/>
              <a:t> in </a:t>
            </a:r>
            <a:r>
              <a:rPr lang="sv-SE" dirty="0" err="1" smtClean="0"/>
              <a:t>which</a:t>
            </a:r>
            <a:r>
              <a:rPr lang="sv-SE" dirty="0" smtClean="0"/>
              <a:t> </a:t>
            </a:r>
            <a:r>
              <a:rPr lang="sv-SE" dirty="0" err="1" smtClean="0"/>
              <a:t>citizens</a:t>
            </a:r>
            <a:r>
              <a:rPr lang="sv-SE" dirty="0" smtClean="0"/>
              <a:t> </a:t>
            </a:r>
            <a:r>
              <a:rPr lang="sv-SE" i="1" dirty="0" err="1" smtClean="0"/>
              <a:t>use</a:t>
            </a:r>
            <a:r>
              <a:rPr lang="sv-SE" dirty="0" smtClean="0"/>
              <a:t> space, and in a </a:t>
            </a:r>
            <a:r>
              <a:rPr lang="sv-SE" dirty="0" err="1" smtClean="0"/>
              <a:t>way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both</a:t>
            </a:r>
            <a:r>
              <a:rPr lang="sv-SE" dirty="0" smtClean="0"/>
              <a:t> ”</a:t>
            </a:r>
            <a:r>
              <a:rPr lang="sv-SE" dirty="0" err="1" smtClean="0"/>
              <a:t>defenders</a:t>
            </a:r>
            <a:r>
              <a:rPr lang="sv-SE" dirty="0" smtClean="0"/>
              <a:t>” and ”</a:t>
            </a:r>
            <a:r>
              <a:rPr lang="sv-SE" dirty="0" err="1" smtClean="0"/>
              <a:t>creators</a:t>
            </a:r>
            <a:r>
              <a:rPr lang="sv-SE" dirty="0" smtClean="0"/>
              <a:t>” </a:t>
            </a:r>
            <a:r>
              <a:rPr lang="sv-SE" dirty="0" err="1" smtClean="0"/>
              <a:t>of</a:t>
            </a:r>
            <a:r>
              <a:rPr lang="sv-SE" dirty="0" smtClean="0"/>
              <a:t> public space…?</a:t>
            </a:r>
          </a:p>
          <a:p>
            <a:pPr>
              <a:buFont typeface="Arial" panose="020B0604020202020204" pitchFamily="34" charset="0"/>
              <a:buChar char="•"/>
            </a:pPr>
            <a:endParaRPr lang="sv-SE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646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Participatory</a:t>
            </a:r>
            <a:r>
              <a:rPr lang="sv-SE" dirty="0" smtClean="0"/>
              <a:t> processes </a:t>
            </a:r>
            <a:r>
              <a:rPr lang="sv-SE" baseline="0" dirty="0" smtClean="0"/>
              <a:t>– </a:t>
            </a:r>
            <a:r>
              <a:rPr lang="sv-SE" baseline="0" dirty="0" err="1" smtClean="0"/>
              <a:t>include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voices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who’s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least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heard</a:t>
            </a:r>
            <a:endParaRPr lang="sv-SE" baseline="0" dirty="0" smtClean="0"/>
          </a:p>
          <a:p>
            <a:r>
              <a:rPr lang="sv-SE" baseline="0" dirty="0" smtClean="0"/>
              <a:t>The </a:t>
            </a:r>
            <a:r>
              <a:rPr lang="sv-SE" baseline="0" dirty="0" err="1" smtClean="0"/>
              <a:t>physical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result</a:t>
            </a:r>
            <a:r>
              <a:rPr lang="sv-SE" baseline="0" dirty="0" smtClean="0"/>
              <a:t> – </a:t>
            </a:r>
            <a:r>
              <a:rPr lang="sv-SE" baseline="0" dirty="0" err="1" smtClean="0"/>
              <a:t>how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secure</a:t>
            </a:r>
            <a:r>
              <a:rPr lang="sv-SE" baseline="0" dirty="0" smtClean="0"/>
              <a:t> space </a:t>
            </a:r>
            <a:r>
              <a:rPr lang="sv-SE" baseline="0" dirty="0" err="1" smtClean="0"/>
              <a:t>will</a:t>
            </a:r>
            <a:r>
              <a:rPr lang="sv-SE" baseline="0" dirty="0" smtClean="0"/>
              <a:t> not be </a:t>
            </a:r>
            <a:r>
              <a:rPr lang="sv-SE" baseline="0" dirty="0" err="1" smtClean="0"/>
              <a:t>only</a:t>
            </a:r>
            <a:r>
              <a:rPr lang="sv-SE" baseline="0" dirty="0" smtClean="0"/>
              <a:t> for </a:t>
            </a:r>
            <a:r>
              <a:rPr lang="sv-SE" baseline="0" dirty="0" err="1" smtClean="0"/>
              <a:t>economically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well</a:t>
            </a:r>
            <a:r>
              <a:rPr lang="sv-SE" baseline="0" dirty="0" smtClean="0"/>
              <a:t> off?</a:t>
            </a:r>
            <a:endParaRPr lang="sv-SE" dirty="0" smtClean="0"/>
          </a:p>
          <a:p>
            <a:endParaRPr lang="sv-SE" dirty="0" smtClean="0"/>
          </a:p>
          <a:p>
            <a:r>
              <a:rPr lang="sv-SE" dirty="0" err="1" smtClean="0"/>
              <a:t>Planners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civil </a:t>
            </a:r>
            <a:r>
              <a:rPr lang="sv-SE" dirty="0" err="1" smtClean="0"/>
              <a:t>servants</a:t>
            </a:r>
            <a:r>
              <a:rPr lang="sv-SE" dirty="0" smtClean="0"/>
              <a:t>,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within</a:t>
            </a:r>
            <a:r>
              <a:rPr lang="sv-SE" dirty="0" smtClean="0"/>
              <a:t> </a:t>
            </a:r>
            <a:r>
              <a:rPr lang="sv-SE" dirty="0" err="1" smtClean="0"/>
              <a:t>participatory</a:t>
            </a:r>
            <a:r>
              <a:rPr lang="sv-SE" dirty="0" smtClean="0"/>
              <a:t> processes,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political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discussions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take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place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When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should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politicians</a:t>
            </a:r>
            <a:r>
              <a:rPr lang="sv-SE" baseline="0" dirty="0" smtClean="0"/>
              <a:t> be present so </a:t>
            </a:r>
            <a:r>
              <a:rPr lang="sv-SE" baseline="0" dirty="0" err="1" smtClean="0"/>
              <a:t>they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can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explain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politics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behind</a:t>
            </a:r>
            <a:r>
              <a:rPr lang="sv-SE" baseline="0" dirty="0" smtClean="0"/>
              <a:t> visions and </a:t>
            </a:r>
            <a:r>
              <a:rPr lang="sv-SE" baseline="0" dirty="0" err="1" smtClean="0"/>
              <a:t>priorizations</a:t>
            </a:r>
            <a:r>
              <a:rPr lang="sv-SE" baseline="0" dirty="0" smtClean="0"/>
              <a:t>? </a:t>
            </a:r>
          </a:p>
          <a:p>
            <a:endParaRPr lang="sv-SE" baseline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Responsibility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state</a:t>
            </a:r>
            <a:r>
              <a:rPr lang="sv-SE" dirty="0" smtClean="0"/>
              <a:t>/</a:t>
            </a:r>
            <a:r>
              <a:rPr lang="sv-SE" dirty="0" err="1" smtClean="0"/>
              <a:t>municipality</a:t>
            </a:r>
            <a:r>
              <a:rPr lang="sv-SE" dirty="0" smtClean="0"/>
              <a:t>/city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smtClean="0"/>
              <a:t>Participation/</a:t>
            </a:r>
            <a:r>
              <a:rPr lang="sv-SE" dirty="0" err="1" smtClean="0"/>
              <a:t>consultancy</a:t>
            </a:r>
            <a:r>
              <a:rPr lang="sv-SE" dirty="0" smtClean="0"/>
              <a:t>/delegated </a:t>
            </a:r>
            <a:r>
              <a:rPr lang="sv-SE" dirty="0" err="1" smtClean="0"/>
              <a:t>power</a:t>
            </a:r>
            <a:r>
              <a:rPr lang="sv-SE" dirty="0" smtClean="0"/>
              <a:t> – </a:t>
            </a:r>
            <a:r>
              <a:rPr lang="sv-SE" dirty="0" err="1" smtClean="0"/>
              <a:t>know</a:t>
            </a:r>
            <a:r>
              <a:rPr lang="sv-SE" dirty="0" smtClean="0"/>
              <a:t>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you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doing</a:t>
            </a: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What</a:t>
            </a:r>
            <a:r>
              <a:rPr lang="sv-SE" dirty="0" smtClean="0"/>
              <a:t> is the </a:t>
            </a:r>
            <a:r>
              <a:rPr lang="sv-SE" dirty="0" err="1" smtClean="0"/>
              <a:t>view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politicians</a:t>
            </a:r>
            <a:r>
              <a:rPr lang="sv-SE" dirty="0" smtClean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Plenty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aspects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participatory</a:t>
            </a:r>
            <a:r>
              <a:rPr lang="sv-SE" baseline="0" dirty="0" smtClean="0"/>
              <a:t> planning </a:t>
            </a:r>
            <a:r>
              <a:rPr lang="sv-SE" baseline="0" dirty="0" err="1" smtClean="0"/>
              <a:t>practices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Here</a:t>
            </a:r>
            <a:r>
              <a:rPr lang="sv-SE" baseline="0" dirty="0" smtClean="0"/>
              <a:t> I </a:t>
            </a:r>
            <a:r>
              <a:rPr lang="sv-SE" baseline="0" dirty="0" err="1" smtClean="0"/>
              <a:t>was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focusing</a:t>
            </a:r>
            <a:r>
              <a:rPr lang="sv-SE" baseline="0" dirty="0" smtClean="0"/>
              <a:t> on the co-</a:t>
            </a:r>
            <a:r>
              <a:rPr lang="sv-SE" baseline="0" dirty="0" err="1" smtClean="0"/>
              <a:t>creation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a park in a </a:t>
            </a:r>
            <a:r>
              <a:rPr lang="sv-SE" baseline="0" dirty="0" err="1" smtClean="0"/>
              <a:t>brown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field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development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project</a:t>
            </a:r>
            <a:r>
              <a:rPr lang="sv-SE" baseline="0" dirty="0" smtClean="0"/>
              <a:t>. </a:t>
            </a:r>
            <a:endParaRPr lang="sv-SE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C65A3-F742-46B8-A65C-B13E1B353E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319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0" y="3856209"/>
            <a:ext cx="8977140" cy="2381103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99" y="6318000"/>
            <a:ext cx="2462603" cy="438337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685800" y="2276873"/>
            <a:ext cx="7772400" cy="648072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FEB21A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Add the title here</a:t>
            </a:r>
            <a:endParaRPr lang="en-US" noProof="0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683568" y="2996952"/>
            <a:ext cx="7776864" cy="36004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tx1"/>
                </a:solidFill>
                <a:latin typeface="Myriad Pro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Add the subtitle here</a:t>
            </a:r>
            <a:endParaRPr lang="en-US" noProof="0" dirty="0"/>
          </a:p>
        </p:txBody>
      </p:sp>
      <p:sp>
        <p:nvSpPr>
          <p:cNvPr id="12" name="Tekstin paikkamerkki 11"/>
          <p:cNvSpPr>
            <a:spLocks noGrp="1"/>
          </p:cNvSpPr>
          <p:nvPr>
            <p:ph type="body" sz="quarter" idx="11" hasCustomPrompt="1"/>
          </p:nvPr>
        </p:nvSpPr>
        <p:spPr>
          <a:xfrm>
            <a:off x="7452419" y="6408000"/>
            <a:ext cx="1584077" cy="250291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noProof="0" dirty="0" smtClean="0"/>
              <a:t>Date</a:t>
            </a:r>
          </a:p>
        </p:txBody>
      </p:sp>
      <p:sp>
        <p:nvSpPr>
          <p:cNvPr id="15" name="Tekstin paikkamerkki 11"/>
          <p:cNvSpPr>
            <a:spLocks noGrp="1"/>
          </p:cNvSpPr>
          <p:nvPr>
            <p:ph type="body" sz="quarter" idx="12" hasCustomPrompt="1"/>
          </p:nvPr>
        </p:nvSpPr>
        <p:spPr>
          <a:xfrm>
            <a:off x="3005851" y="3645024"/>
            <a:ext cx="3132298" cy="288032"/>
          </a:xfrm>
        </p:spPr>
        <p:txBody>
          <a:bodyPr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noProof="0" dirty="0" smtClean="0"/>
              <a:t>Speaker</a:t>
            </a:r>
          </a:p>
        </p:txBody>
      </p:sp>
      <p:sp>
        <p:nvSpPr>
          <p:cNvPr id="19" name="Tekstiruutu 18"/>
          <p:cNvSpPr txBox="1"/>
          <p:nvPr userDrawn="1"/>
        </p:nvSpPr>
        <p:spPr>
          <a:xfrm>
            <a:off x="1619672" y="719621"/>
            <a:ext cx="561662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sz="1200" b="0" i="1" noProof="0" dirty="0" smtClean="0">
                <a:latin typeface="Myriad Pro" pitchFamily="34" charset="0"/>
              </a:rPr>
              <a:t>Integrated Planning and Partnership Model </a:t>
            </a:r>
            <a:br>
              <a:rPr lang="en-US" sz="1200" b="0" i="1" noProof="0" dirty="0" smtClean="0">
                <a:latin typeface="Myriad Pro" pitchFamily="34" charset="0"/>
              </a:rPr>
            </a:br>
            <a:r>
              <a:rPr lang="en-US" sz="1200" b="0" i="1" noProof="0" dirty="0" smtClean="0">
                <a:latin typeface="Myriad Pro" pitchFamily="34" charset="0"/>
              </a:rPr>
              <a:t>for Brownfield Regeneration</a:t>
            </a:r>
            <a:endParaRPr lang="en-US" sz="1200" b="0" i="1" noProof="0" dirty="0">
              <a:latin typeface="Myriad Pro" pitchFamily="34" charset="0"/>
            </a:endParaRPr>
          </a:p>
        </p:txBody>
      </p:sp>
      <p:pic>
        <p:nvPicPr>
          <p:cNvPr id="20" name="Kuva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37" y="417173"/>
            <a:ext cx="1136479" cy="113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73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000" y="5187600"/>
            <a:ext cx="1688980" cy="164844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1556792"/>
            <a:ext cx="8229600" cy="854968"/>
          </a:xfrm>
        </p:spPr>
        <p:txBody>
          <a:bodyPr>
            <a:normAutofit/>
          </a:bodyPr>
          <a:lstStyle>
            <a:lvl1pPr algn="l">
              <a:defRPr sz="3200" b="1" baseline="0">
                <a:solidFill>
                  <a:srgbClr val="FEB21A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Add the title here</a:t>
            </a:r>
            <a:endParaRPr lang="en-US" noProof="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457200" y="2420888"/>
            <a:ext cx="8229600" cy="3888432"/>
          </a:xfrm>
        </p:spPr>
        <p:txBody>
          <a:bodyPr>
            <a:normAutofit/>
          </a:bodyPr>
          <a:lstStyle>
            <a:lvl1pPr marL="468000" indent="-288000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Char char="−"/>
              <a:defRPr sz="1600">
                <a:latin typeface="Myriad Pro" pitchFamily="34" charset="0"/>
              </a:defRPr>
            </a:lvl1pPr>
            <a:lvl2pPr marL="1080000" indent="-216000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>
                <a:srgbClr val="FEB21A"/>
              </a:buClr>
              <a:buFont typeface="Wingdings" panose="05000000000000000000" pitchFamily="2" charset="2"/>
              <a:buChar char="§"/>
              <a:defRPr sz="1200">
                <a:latin typeface="Myriad Pro" pitchFamily="34" charset="0"/>
              </a:defRPr>
            </a:lvl2pPr>
            <a:lvl3pPr>
              <a:defRPr sz="1800">
                <a:latin typeface="Myriad Pro" pitchFamily="34" charset="0"/>
              </a:defRPr>
            </a:lvl3pPr>
            <a:lvl4pPr>
              <a:defRPr sz="1600">
                <a:latin typeface="Myriad Pro" pitchFamily="34" charset="0"/>
              </a:defRPr>
            </a:lvl4pPr>
            <a:lvl5pPr>
              <a:defRPr sz="1600">
                <a:latin typeface="Myriad Pro" pitchFamily="34" charset="0"/>
              </a:defRPr>
            </a:lvl5pPr>
          </a:lstStyle>
          <a:p>
            <a:pPr lvl="0"/>
            <a:r>
              <a:rPr lang="en-US" noProof="0" dirty="0" smtClean="0"/>
              <a:t>Text</a:t>
            </a:r>
          </a:p>
          <a:p>
            <a:pPr lvl="1"/>
            <a:r>
              <a:rPr lang="en-US" noProof="0" dirty="0" smtClean="0"/>
              <a:t>Text</a:t>
            </a:r>
          </a:p>
        </p:txBody>
      </p:sp>
      <p:pic>
        <p:nvPicPr>
          <p:cNvPr id="14" name="Kuva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37" y="417173"/>
            <a:ext cx="1136479" cy="1139619"/>
          </a:xfrm>
          <a:prstGeom prst="rect">
            <a:avLst/>
          </a:prstGeom>
        </p:spPr>
      </p:pic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726811"/>
            <a:ext cx="3960440" cy="520344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200" b="0" i="1" baseline="0">
                <a:solidFill>
                  <a:schemeClr val="tx1"/>
                </a:solidFill>
                <a:latin typeface="Myriad Pro" panose="020B0503030403020204" pitchFamily="34" charset="0"/>
              </a:defRPr>
            </a:lvl1pPr>
          </a:lstStyle>
          <a:p>
            <a:pPr lvl="0"/>
            <a:r>
              <a:rPr lang="en-US" dirty="0" smtClean="0"/>
              <a:t>Add the presentation’s main title here. Share it into two lines if it’s long enough. If not, center one line with the logo.</a:t>
            </a:r>
          </a:p>
        </p:txBody>
      </p:sp>
    </p:spTree>
    <p:extLst>
      <p:ext uri="{BB962C8B-B14F-4D97-AF65-F5344CB8AC3E}">
        <p14:creationId xmlns:p14="http://schemas.microsoft.com/office/powerpoint/2010/main" val="3850029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457200" y="1556792"/>
            <a:ext cx="4042792" cy="864096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FEB21A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Add the title here</a:t>
            </a:r>
            <a:endParaRPr lang="en-US" noProof="0" dirty="0"/>
          </a:p>
        </p:txBody>
      </p:sp>
      <p:sp>
        <p:nvSpPr>
          <p:cNvPr id="11" name="Sisällön paikkamerkki 2"/>
          <p:cNvSpPr>
            <a:spLocks noGrp="1"/>
          </p:cNvSpPr>
          <p:nvPr>
            <p:ph idx="10" hasCustomPrompt="1"/>
          </p:nvPr>
        </p:nvSpPr>
        <p:spPr>
          <a:xfrm>
            <a:off x="452769" y="2420888"/>
            <a:ext cx="4047223" cy="3960440"/>
          </a:xfrm>
        </p:spPr>
        <p:txBody>
          <a:bodyPr>
            <a:normAutofit/>
          </a:bodyPr>
          <a:lstStyle>
            <a:lvl1pPr marL="468000" indent="-288000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Char char="−"/>
              <a:defRPr sz="1600">
                <a:latin typeface="Myriad Pro" pitchFamily="34" charset="0"/>
              </a:defRPr>
            </a:lvl1pPr>
            <a:lvl2pPr marL="1080000" indent="-216000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>
                <a:srgbClr val="FEB21A"/>
              </a:buClr>
              <a:buFont typeface="Wingdings" panose="05000000000000000000" pitchFamily="2" charset="2"/>
              <a:buChar char="§"/>
              <a:defRPr sz="1200">
                <a:latin typeface="Myriad Pro" pitchFamily="34" charset="0"/>
              </a:defRPr>
            </a:lvl2pPr>
            <a:lvl3pPr>
              <a:defRPr sz="1800">
                <a:latin typeface="Myriad Pro" pitchFamily="34" charset="0"/>
              </a:defRPr>
            </a:lvl3pPr>
            <a:lvl4pPr>
              <a:defRPr sz="1600">
                <a:latin typeface="Myriad Pro" pitchFamily="34" charset="0"/>
              </a:defRPr>
            </a:lvl4pPr>
            <a:lvl5pPr>
              <a:defRPr sz="1600">
                <a:latin typeface="Myriad Pro" pitchFamily="34" charset="0"/>
              </a:defRPr>
            </a:lvl5pPr>
          </a:lstStyle>
          <a:p>
            <a:pPr lvl="0"/>
            <a:r>
              <a:rPr lang="en-US" noProof="0" dirty="0" smtClean="0"/>
              <a:t>Text</a:t>
            </a:r>
          </a:p>
          <a:p>
            <a:pPr lvl="1"/>
            <a:r>
              <a:rPr lang="en-US" noProof="0" dirty="0" smtClean="0"/>
              <a:t>Text</a:t>
            </a:r>
          </a:p>
        </p:txBody>
      </p:sp>
      <p:sp>
        <p:nvSpPr>
          <p:cNvPr id="16" name="Kuvan paikkamerkki 15"/>
          <p:cNvSpPr>
            <a:spLocks noGrp="1"/>
          </p:cNvSpPr>
          <p:nvPr>
            <p:ph type="pic" sz="quarter" idx="12" hasCustomPrompt="1"/>
          </p:nvPr>
        </p:nvSpPr>
        <p:spPr>
          <a:xfrm>
            <a:off x="4932040" y="0"/>
            <a:ext cx="421196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latin typeface="Myriad Pro" pitchFamily="34" charset="0"/>
              </a:defRPr>
            </a:lvl1pPr>
          </a:lstStyle>
          <a:p>
            <a:r>
              <a:rPr lang="fi-FI" dirty="0" err="1" smtClean="0"/>
              <a:t>Add</a:t>
            </a:r>
            <a:r>
              <a:rPr lang="fi-FI" dirty="0" smtClean="0"/>
              <a:t> an image </a:t>
            </a:r>
            <a:r>
              <a:rPr lang="fi-FI" dirty="0" err="1" smtClean="0"/>
              <a:t>here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pressing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an </a:t>
            </a:r>
            <a:r>
              <a:rPr lang="fi-FI" dirty="0" err="1" smtClean="0"/>
              <a:t>icon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middle</a:t>
            </a:r>
            <a:endParaRPr lang="en-US" dirty="0"/>
          </a:p>
        </p:txBody>
      </p:sp>
      <p:pic>
        <p:nvPicPr>
          <p:cNvPr id="12" name="Kuva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37" y="417173"/>
            <a:ext cx="1136479" cy="1139619"/>
          </a:xfrm>
          <a:prstGeom prst="rect">
            <a:avLst/>
          </a:prstGeom>
        </p:spPr>
      </p:pic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619672" y="726811"/>
            <a:ext cx="3960440" cy="520344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200" b="0" i="1" baseline="0">
                <a:solidFill>
                  <a:schemeClr val="tx1"/>
                </a:solidFill>
                <a:latin typeface="Myriad Pro" panose="020B0503030403020204" pitchFamily="34" charset="0"/>
              </a:defRPr>
            </a:lvl1pPr>
          </a:lstStyle>
          <a:p>
            <a:pPr lvl="0"/>
            <a:r>
              <a:rPr lang="en-US" dirty="0" smtClean="0"/>
              <a:t>Add the presentation’s main title here. Share it into two lines if it’s long enough. If not, center one line with the logo.</a:t>
            </a:r>
          </a:p>
        </p:txBody>
      </p:sp>
    </p:spTree>
    <p:extLst>
      <p:ext uri="{BB962C8B-B14F-4D97-AF65-F5344CB8AC3E}">
        <p14:creationId xmlns:p14="http://schemas.microsoft.com/office/powerpoint/2010/main" val="1212637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1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44522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latin typeface="Myriad Pro" pitchFamily="34" charset="0"/>
              </a:defRPr>
            </a:lvl1pPr>
          </a:lstStyle>
          <a:p>
            <a:r>
              <a:rPr lang="fi-FI" dirty="0" err="1" smtClean="0"/>
              <a:t>Add</a:t>
            </a:r>
            <a:r>
              <a:rPr lang="fi-FI" dirty="0" smtClean="0"/>
              <a:t> an image </a:t>
            </a:r>
            <a:r>
              <a:rPr lang="fi-FI" dirty="0" err="1" smtClean="0"/>
              <a:t>here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pressing</a:t>
            </a:r>
            <a:r>
              <a:rPr lang="fi-FI" dirty="0" smtClean="0"/>
              <a:t> an </a:t>
            </a:r>
            <a:r>
              <a:rPr lang="fi-FI" dirty="0" err="1" smtClean="0"/>
              <a:t>icon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middle</a:t>
            </a:r>
            <a:endParaRPr lang="en-US" dirty="0"/>
          </a:p>
        </p:txBody>
      </p:sp>
      <p:sp>
        <p:nvSpPr>
          <p:cNvPr id="6" name="Otsikko 1"/>
          <p:cNvSpPr>
            <a:spLocks noGrp="1"/>
          </p:cNvSpPr>
          <p:nvPr>
            <p:ph type="title" hasCustomPrompt="1"/>
          </p:nvPr>
        </p:nvSpPr>
        <p:spPr>
          <a:xfrm>
            <a:off x="467544" y="5589240"/>
            <a:ext cx="8208912" cy="432048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rgbClr val="FEB21A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Add the title here</a:t>
            </a:r>
            <a:endParaRPr lang="en-US" noProof="0" dirty="0"/>
          </a:p>
        </p:txBody>
      </p:sp>
      <p:sp>
        <p:nvSpPr>
          <p:cNvPr id="7" name="Sisällön paikkamerkki 2"/>
          <p:cNvSpPr>
            <a:spLocks noGrp="1"/>
          </p:cNvSpPr>
          <p:nvPr>
            <p:ph idx="10" hasCustomPrompt="1"/>
          </p:nvPr>
        </p:nvSpPr>
        <p:spPr>
          <a:xfrm>
            <a:off x="467544" y="6021288"/>
            <a:ext cx="8208912" cy="64807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None/>
              <a:defRPr sz="1400">
                <a:latin typeface="Myriad Pro" pitchFamily="34" charset="0"/>
              </a:defRPr>
            </a:lvl1pPr>
            <a:lvl2pPr marL="864000" indent="0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itchFamily="34" charset="0"/>
              <a:buNone/>
              <a:defRPr sz="1200">
                <a:latin typeface="Myriad Pro" pitchFamily="34" charset="0"/>
              </a:defRPr>
            </a:lvl2pPr>
            <a:lvl3pPr>
              <a:defRPr sz="1800">
                <a:latin typeface="Myriad Pro" pitchFamily="34" charset="0"/>
              </a:defRPr>
            </a:lvl3pPr>
            <a:lvl4pPr>
              <a:defRPr sz="1600">
                <a:latin typeface="Myriad Pro" pitchFamily="34" charset="0"/>
              </a:defRPr>
            </a:lvl4pPr>
            <a:lvl5pPr>
              <a:defRPr sz="1600">
                <a:latin typeface="Myriad Pro" pitchFamily="34" charset="0"/>
              </a:defRPr>
            </a:lvl5pPr>
          </a:lstStyle>
          <a:p>
            <a:pPr lvl="0"/>
            <a:r>
              <a:rPr lang="en-US" noProof="0" dirty="0" smtClean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494709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99" y="6303031"/>
            <a:ext cx="2462603" cy="438337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1619672" y="1484784"/>
            <a:ext cx="6984776" cy="648072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FEB21A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Add the “thank you” here</a:t>
            </a:r>
            <a:endParaRPr lang="en-US" noProof="0" dirty="0"/>
          </a:p>
        </p:txBody>
      </p:sp>
      <p:sp>
        <p:nvSpPr>
          <p:cNvPr id="15" name="Tekstin paikkamerkki 11"/>
          <p:cNvSpPr>
            <a:spLocks noGrp="1"/>
          </p:cNvSpPr>
          <p:nvPr>
            <p:ph type="body" sz="quarter" idx="12" hasCustomPrompt="1"/>
          </p:nvPr>
        </p:nvSpPr>
        <p:spPr>
          <a:xfrm>
            <a:off x="1619672" y="2204864"/>
            <a:ext cx="4922006" cy="136815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0" baseline="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Contact information</a:t>
            </a:r>
            <a:endParaRPr lang="en-US" noProof="0" dirty="0"/>
          </a:p>
        </p:txBody>
      </p:sp>
      <p:sp>
        <p:nvSpPr>
          <p:cNvPr id="11" name="Tekstiruutu 10"/>
          <p:cNvSpPr txBox="1"/>
          <p:nvPr userDrawn="1"/>
        </p:nvSpPr>
        <p:spPr>
          <a:xfrm>
            <a:off x="5724128" y="6373573"/>
            <a:ext cx="3240360" cy="295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en-US" sz="1200" b="1" noProof="0" dirty="0" smtClean="0">
                <a:solidFill>
                  <a:srgbClr val="FEB21A"/>
                </a:solidFill>
                <a:latin typeface="Myriad Pro" pitchFamily="34" charset="0"/>
              </a:rPr>
              <a:t>www.balticurbanlab.eu</a:t>
            </a:r>
            <a:endParaRPr lang="en-US" sz="1200" b="1" noProof="0" dirty="0">
              <a:solidFill>
                <a:srgbClr val="FEB21A"/>
              </a:solidFill>
              <a:latin typeface="Myriad Pro" pitchFamily="34" charset="0"/>
            </a:endParaRPr>
          </a:p>
        </p:txBody>
      </p:sp>
      <p:pic>
        <p:nvPicPr>
          <p:cNvPr id="14" name="Kuva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37" y="417173"/>
            <a:ext cx="1136479" cy="1139619"/>
          </a:xfrm>
          <a:prstGeom prst="rect">
            <a:avLst/>
          </a:prstGeom>
        </p:spPr>
      </p:pic>
      <p:sp>
        <p:nvSpPr>
          <p:cNvPr id="2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726811"/>
            <a:ext cx="3960440" cy="520344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200" b="0" i="1" baseline="0">
                <a:solidFill>
                  <a:schemeClr val="tx1"/>
                </a:solidFill>
                <a:latin typeface="Myriad Pro" panose="020B0503030403020204" pitchFamily="34" charset="0"/>
              </a:defRPr>
            </a:lvl1pPr>
          </a:lstStyle>
          <a:p>
            <a:pPr lvl="0"/>
            <a:r>
              <a:rPr lang="en-US" dirty="0" smtClean="0"/>
              <a:t>Add the presentation’s main title here. Share it into two lines if it’s long enough. If not, center one line with the logo.</a:t>
            </a:r>
          </a:p>
        </p:txBody>
      </p:sp>
      <p:sp>
        <p:nvSpPr>
          <p:cNvPr id="23" name="Kuvan paikkamerkki 1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6000"/>
            <a:ext cx="9144000" cy="236186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latin typeface="Myriad Pro" pitchFamily="34" charset="0"/>
              </a:defRPr>
            </a:lvl1pPr>
          </a:lstStyle>
          <a:p>
            <a:r>
              <a:rPr lang="fi-FI" dirty="0" err="1" smtClean="0"/>
              <a:t>Add</a:t>
            </a:r>
            <a:r>
              <a:rPr lang="fi-FI" dirty="0" smtClean="0"/>
              <a:t> an image </a:t>
            </a:r>
            <a:r>
              <a:rPr lang="fi-FI" dirty="0" err="1" smtClean="0"/>
              <a:t>here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pressing</a:t>
            </a:r>
            <a:r>
              <a:rPr lang="fi-FI" dirty="0" smtClean="0"/>
              <a:t> an </a:t>
            </a:r>
            <a:r>
              <a:rPr lang="fi-FI" dirty="0" err="1" smtClean="0"/>
              <a:t>icon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middle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817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99" y="6303031"/>
            <a:ext cx="2462603" cy="438337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1619672" y="1700808"/>
            <a:ext cx="6984776" cy="648072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FEB21A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Add the “thank you” here</a:t>
            </a:r>
            <a:endParaRPr lang="en-US" noProof="0" dirty="0"/>
          </a:p>
        </p:txBody>
      </p:sp>
      <p:sp>
        <p:nvSpPr>
          <p:cNvPr id="15" name="Tekstin paikkamerkki 11"/>
          <p:cNvSpPr>
            <a:spLocks noGrp="1"/>
          </p:cNvSpPr>
          <p:nvPr>
            <p:ph type="body" sz="quarter" idx="12" hasCustomPrompt="1"/>
          </p:nvPr>
        </p:nvSpPr>
        <p:spPr>
          <a:xfrm>
            <a:off x="1619672" y="2420888"/>
            <a:ext cx="4922006" cy="151217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0" baseline="0">
                <a:solidFill>
                  <a:schemeClr val="tx1"/>
                </a:solidFill>
                <a:latin typeface="Myriad Pro" pitchFamily="34" charset="0"/>
              </a:defRPr>
            </a:lvl1pPr>
          </a:lstStyle>
          <a:p>
            <a:r>
              <a:rPr lang="en-US" noProof="0" dirty="0" smtClean="0"/>
              <a:t>Contact information</a:t>
            </a:r>
            <a:endParaRPr lang="en-US" noProof="0" dirty="0"/>
          </a:p>
        </p:txBody>
      </p:sp>
      <p:sp>
        <p:nvSpPr>
          <p:cNvPr id="11" name="Tekstiruutu 10"/>
          <p:cNvSpPr txBox="1"/>
          <p:nvPr userDrawn="1"/>
        </p:nvSpPr>
        <p:spPr>
          <a:xfrm>
            <a:off x="5724128" y="6373573"/>
            <a:ext cx="3240360" cy="295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en-US" sz="1200" b="1" noProof="0" dirty="0" smtClean="0">
                <a:solidFill>
                  <a:srgbClr val="9B9B9B"/>
                </a:solidFill>
                <a:latin typeface="Myriad Pro" pitchFamily="34" charset="0"/>
              </a:rPr>
              <a:t>www.balticurbanlab.eu</a:t>
            </a:r>
            <a:endParaRPr lang="en-US" sz="1200" b="1" noProof="0" dirty="0">
              <a:solidFill>
                <a:srgbClr val="9B9B9B"/>
              </a:solidFill>
              <a:latin typeface="Myriad Pro" pitchFamily="34" charset="0"/>
            </a:endParaRPr>
          </a:p>
        </p:txBody>
      </p:sp>
      <p:pic>
        <p:nvPicPr>
          <p:cNvPr id="16" name="Kuva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37" y="417173"/>
            <a:ext cx="1136479" cy="1139619"/>
          </a:xfrm>
          <a:prstGeom prst="rect">
            <a:avLst/>
          </a:prstGeom>
        </p:spPr>
      </p:pic>
      <p:pic>
        <p:nvPicPr>
          <p:cNvPr id="20" name="Kuva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0" y="3856209"/>
            <a:ext cx="8977140" cy="2381103"/>
          </a:xfrm>
          <a:prstGeom prst="rect">
            <a:avLst/>
          </a:prstGeom>
        </p:spPr>
      </p:pic>
      <p:sp>
        <p:nvSpPr>
          <p:cNvPr id="2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726811"/>
            <a:ext cx="3960440" cy="520344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200" b="0" i="1" baseline="0">
                <a:solidFill>
                  <a:schemeClr val="tx1"/>
                </a:solidFill>
                <a:latin typeface="Myriad Pro" panose="020B0503030403020204" pitchFamily="34" charset="0"/>
              </a:defRPr>
            </a:lvl1pPr>
          </a:lstStyle>
          <a:p>
            <a:pPr lvl="0"/>
            <a:r>
              <a:rPr lang="en-US" dirty="0" smtClean="0"/>
              <a:t>Add the presentation’s main title here. Share it into two lines if it’s long enough. If not, center one line with the logo.</a:t>
            </a:r>
          </a:p>
        </p:txBody>
      </p:sp>
    </p:spTree>
    <p:extLst>
      <p:ext uri="{BB962C8B-B14F-4D97-AF65-F5344CB8AC3E}">
        <p14:creationId xmlns:p14="http://schemas.microsoft.com/office/powerpoint/2010/main" val="624432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9962F-4665-4194-914B-1D25593D6662}" type="datetimeFigureOut">
              <a:rPr lang="fi-FI" smtClean="0"/>
              <a:t>18.1.2016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73DA5-75A3-4FC7-8AB4-1E43DCB5521F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008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55" r:id="rId4"/>
    <p:sldLayoutId id="2147483666" r:id="rId5"/>
    <p:sldLayoutId id="214748366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www.google.se/url?sa=i&amp;rct=j&amp;q=&amp;esrc=s&amp;source=images&amp;cd=&amp;cad=rja&amp;uact=8&amp;ved=0ahUKEwi3u8rplLPKAhXMWCwKHe64B7gQjRwIBw&amp;url=http://www.iconsdb.com/black-icons/question-mark-icon.html&amp;psig=AFQjCNHAoLrglqe4Z4MhBRfo9NG6Ktmtpw&amp;ust=1453199658185078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gif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se/url?sa=i&amp;rct=j&amp;q=&amp;esrc=s&amp;source=images&amp;cd=&amp;cad=rja&amp;uact=8&amp;ved=0ahUKEwi204aymbPKAhUGBSwKHalNDMwQjRwIBw&amp;url=http://www.goteborg2021.com/jubileumsprojekt/jubileumsparken/&amp;psig=AFQjCNHoWEMhwq6uS-migtIkHYPzKAtFSQ&amp;ust=1453200758481634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hyperlink" Target="http://www.google.se/url?sa=i&amp;rct=j&amp;q=&amp;esrc=s&amp;source=images&amp;cd=&amp;cad=rja&amp;uact=8&amp;ved=0ahUKEwiyxe6JmLPKAhWFiywKHRHWADkQjRwIBw&amp;url=http://derbylove.se/seriespel-i-roller-derby-i-host/&amp;psig=AFQjCNFjtdLj_6fHqLHIzfU8Pd9HX3fgbA&amp;ust=1453200486090066" TargetMode="External"/><Relationship Id="rId10" Type="http://schemas.openxmlformats.org/officeDocument/2006/relationships/image" Target="../media/image19.png"/><Relationship Id="rId4" Type="http://schemas.openxmlformats.org/officeDocument/2006/relationships/image" Target="../media/image15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Citizens involvement perspective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Public participation where no one lives…?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19 January 2016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Sandra Oliveira e Costa</a:t>
            </a:r>
          </a:p>
          <a:p>
            <a:r>
              <a:rPr lang="en-US" dirty="0" smtClean="0"/>
              <a:t>Research Assistant </a:t>
            </a:r>
            <a:r>
              <a:rPr lang="en-US" dirty="0" err="1" smtClean="0"/>
              <a:t>Nordregio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6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 </a:t>
            </a:r>
            <a:r>
              <a:rPr lang="sv-SE" dirty="0" err="1" smtClean="0"/>
              <a:t>couple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theoretical</a:t>
            </a:r>
            <a:r>
              <a:rPr lang="sv-SE" dirty="0" smtClean="0"/>
              <a:t> </a:t>
            </a:r>
            <a:r>
              <a:rPr lang="sv-SE" dirty="0" err="1" smtClean="0"/>
              <a:t>view</a:t>
            </a:r>
            <a:r>
              <a:rPr lang="sv-SE" dirty="0" smtClean="0"/>
              <a:t> </a:t>
            </a:r>
            <a:r>
              <a:rPr lang="sv-SE" dirty="0" err="1" smtClean="0"/>
              <a:t>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 err="1"/>
              <a:t>Democracy</a:t>
            </a:r>
            <a:r>
              <a:rPr lang="sv-SE" dirty="0"/>
              <a:t>, </a:t>
            </a:r>
            <a:r>
              <a:rPr lang="sv-SE" dirty="0" err="1"/>
              <a:t>redistributing</a:t>
            </a:r>
            <a:r>
              <a:rPr lang="sv-SE" dirty="0"/>
              <a:t> the </a:t>
            </a:r>
            <a:r>
              <a:rPr lang="sv-SE" dirty="0" err="1" smtClean="0"/>
              <a:t>welfare</a:t>
            </a:r>
            <a:r>
              <a:rPr lang="sv-SE" dirty="0" smtClean="0"/>
              <a:t>.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/>
              <a:t>is </a:t>
            </a:r>
            <a:r>
              <a:rPr lang="sv-SE" dirty="0" err="1"/>
              <a:t>necessary</a:t>
            </a:r>
            <a:r>
              <a:rPr lang="sv-SE" dirty="0"/>
              <a:t> for the </a:t>
            </a:r>
            <a:r>
              <a:rPr lang="sv-SE" dirty="0" err="1" smtClean="0"/>
              <a:t>development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/>
              <a:t>benefit the less </a:t>
            </a:r>
            <a:r>
              <a:rPr lang="sv-SE" dirty="0" err="1"/>
              <a:t>well</a:t>
            </a:r>
            <a:r>
              <a:rPr lang="sv-SE" dirty="0"/>
              <a:t> </a:t>
            </a:r>
            <a:r>
              <a:rPr lang="sv-SE" dirty="0" smtClean="0"/>
              <a:t>off - </a:t>
            </a:r>
            <a:r>
              <a:rPr lang="sv-SE" dirty="0" err="1"/>
              <a:t>economically</a:t>
            </a:r>
            <a:r>
              <a:rPr lang="sv-SE" dirty="0"/>
              <a:t>, </a:t>
            </a:r>
            <a:r>
              <a:rPr lang="sv-SE" dirty="0" err="1"/>
              <a:t>politically</a:t>
            </a:r>
            <a:r>
              <a:rPr lang="sv-SE" dirty="0"/>
              <a:t>, </a:t>
            </a:r>
            <a:r>
              <a:rPr lang="sv-SE" dirty="0" err="1"/>
              <a:t>socially</a:t>
            </a:r>
            <a:r>
              <a:rPr lang="sv-SE" dirty="0"/>
              <a:t> and </a:t>
            </a:r>
            <a:r>
              <a:rPr lang="sv-SE" dirty="0" err="1"/>
              <a:t>spatially</a:t>
            </a:r>
            <a:r>
              <a:rPr lang="sv-SE" dirty="0"/>
              <a:t>? (Susan </a:t>
            </a:r>
            <a:r>
              <a:rPr lang="sv-SE" dirty="0" err="1"/>
              <a:t>Fainstein</a:t>
            </a:r>
            <a:r>
              <a:rPr lang="sv-SE" dirty="0"/>
              <a:t> 2010)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 err="1"/>
              <a:t>Whose</a:t>
            </a:r>
            <a:r>
              <a:rPr lang="sv-SE" dirty="0"/>
              <a:t> </a:t>
            </a:r>
            <a:r>
              <a:rPr lang="sv-SE" dirty="0" err="1"/>
              <a:t>voices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least</a:t>
            </a:r>
            <a:r>
              <a:rPr lang="sv-SE" dirty="0"/>
              <a:t> </a:t>
            </a:r>
            <a:r>
              <a:rPr lang="sv-SE" dirty="0" err="1"/>
              <a:t>expected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be </a:t>
            </a:r>
            <a:r>
              <a:rPr lang="sv-SE" dirty="0" err="1"/>
              <a:t>heard</a:t>
            </a:r>
            <a:r>
              <a:rPr lang="sv-SE" dirty="0"/>
              <a:t> and </a:t>
            </a:r>
            <a:r>
              <a:rPr lang="sv-SE" dirty="0" err="1"/>
              <a:t>should</a:t>
            </a:r>
            <a:r>
              <a:rPr lang="sv-SE" dirty="0"/>
              <a:t> be </a:t>
            </a:r>
            <a:r>
              <a:rPr lang="sv-SE" dirty="0" err="1"/>
              <a:t>targeted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participate</a:t>
            </a:r>
            <a:r>
              <a:rPr lang="sv-SE" dirty="0"/>
              <a:t>? (</a:t>
            </a:r>
            <a:r>
              <a:rPr lang="sv-SE" dirty="0" err="1"/>
              <a:t>politically</a:t>
            </a:r>
            <a:r>
              <a:rPr lang="sv-SE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 err="1"/>
              <a:t>Who</a:t>
            </a:r>
            <a:r>
              <a:rPr lang="sv-SE" dirty="0"/>
              <a:t> </a:t>
            </a:r>
            <a:r>
              <a:rPr lang="sv-SE" dirty="0" err="1"/>
              <a:t>will</a:t>
            </a:r>
            <a:r>
              <a:rPr lang="sv-SE" dirty="0"/>
              <a:t> </a:t>
            </a:r>
            <a:r>
              <a:rPr lang="sv-SE" dirty="0" err="1"/>
              <a:t>use</a:t>
            </a:r>
            <a:r>
              <a:rPr lang="sv-SE" dirty="0"/>
              <a:t> </a:t>
            </a:r>
            <a:r>
              <a:rPr lang="sv-SE" dirty="0" err="1"/>
              <a:t>these</a:t>
            </a:r>
            <a:r>
              <a:rPr lang="sv-SE" dirty="0"/>
              <a:t> </a:t>
            </a:r>
            <a:r>
              <a:rPr lang="sv-SE" dirty="0" err="1"/>
              <a:t>spaces</a:t>
            </a:r>
            <a:r>
              <a:rPr lang="sv-SE" dirty="0"/>
              <a:t>? Live, </a:t>
            </a:r>
            <a:r>
              <a:rPr lang="sv-SE" dirty="0" err="1"/>
              <a:t>work</a:t>
            </a:r>
            <a:r>
              <a:rPr lang="sv-SE" dirty="0"/>
              <a:t> and visit? </a:t>
            </a:r>
            <a:r>
              <a:rPr lang="sv-SE" dirty="0" err="1"/>
              <a:t>What</a:t>
            </a:r>
            <a:r>
              <a:rPr lang="sv-SE" dirty="0"/>
              <a:t> kind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attractions</a:t>
            </a:r>
            <a:r>
              <a:rPr lang="sv-SE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 err="1"/>
              <a:t>Who</a:t>
            </a:r>
            <a:r>
              <a:rPr lang="sv-SE" dirty="0"/>
              <a:t> </a:t>
            </a:r>
            <a:r>
              <a:rPr lang="sv-SE" dirty="0" err="1"/>
              <a:t>will</a:t>
            </a:r>
            <a:r>
              <a:rPr lang="sv-SE" dirty="0"/>
              <a:t> be </a:t>
            </a:r>
            <a:r>
              <a:rPr lang="sv-SE" dirty="0" err="1"/>
              <a:t>able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make </a:t>
            </a:r>
            <a:r>
              <a:rPr lang="sv-SE" dirty="0" err="1"/>
              <a:t>their</a:t>
            </a:r>
            <a:r>
              <a:rPr lang="sv-SE" dirty="0"/>
              <a:t> </a:t>
            </a:r>
            <a:r>
              <a:rPr lang="sv-SE" dirty="0" err="1"/>
              <a:t>living</a:t>
            </a:r>
            <a:r>
              <a:rPr lang="sv-SE" dirty="0"/>
              <a:t> </a:t>
            </a:r>
            <a:r>
              <a:rPr lang="sv-SE" dirty="0" err="1"/>
              <a:t>here</a:t>
            </a:r>
            <a:r>
              <a:rPr lang="sv-SE" dirty="0"/>
              <a:t> (</a:t>
            </a:r>
            <a:r>
              <a:rPr lang="sv-SE" dirty="0" err="1"/>
              <a:t>work</a:t>
            </a:r>
            <a:r>
              <a:rPr lang="sv-SE" dirty="0"/>
              <a:t>), </a:t>
            </a:r>
            <a:r>
              <a:rPr lang="sv-SE" dirty="0" err="1"/>
              <a:t>to</a:t>
            </a:r>
            <a:r>
              <a:rPr lang="sv-SE" dirty="0"/>
              <a:t> live </a:t>
            </a:r>
            <a:r>
              <a:rPr lang="sv-SE" dirty="0" err="1"/>
              <a:t>here</a:t>
            </a:r>
            <a:r>
              <a:rPr lang="sv-SE" dirty="0"/>
              <a:t> (</a:t>
            </a:r>
            <a:r>
              <a:rPr lang="sv-SE" dirty="0" err="1"/>
              <a:t>housing</a:t>
            </a:r>
            <a:r>
              <a:rPr lang="sv-SE" dirty="0"/>
              <a:t>)?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 err="1"/>
              <a:t>How</a:t>
            </a:r>
            <a:r>
              <a:rPr lang="sv-SE" dirty="0"/>
              <a:t> </a:t>
            </a:r>
            <a:r>
              <a:rPr lang="sv-SE" dirty="0" err="1"/>
              <a:t>much</a:t>
            </a:r>
            <a:r>
              <a:rPr lang="sv-SE" dirty="0"/>
              <a:t> </a:t>
            </a:r>
            <a:r>
              <a:rPr lang="sv-SE" dirty="0" err="1"/>
              <a:t>surface</a:t>
            </a:r>
            <a:r>
              <a:rPr lang="sv-SE" dirty="0"/>
              <a:t> </a:t>
            </a:r>
            <a:r>
              <a:rPr lang="sv-SE" dirty="0" err="1"/>
              <a:t>will</a:t>
            </a:r>
            <a:r>
              <a:rPr lang="sv-SE" dirty="0"/>
              <a:t> be public space?</a:t>
            </a:r>
          </a:p>
          <a:p>
            <a:pPr marL="18000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1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Content</a:t>
            </a:r>
            <a:r>
              <a:rPr lang="sv-SE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2420888"/>
            <a:ext cx="4608512" cy="3888432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sv-SE" dirty="0" err="1" smtClean="0">
                <a:solidFill>
                  <a:srgbClr val="FEB21A"/>
                </a:solidFill>
              </a:rPr>
              <a:t>Why</a:t>
            </a:r>
            <a:r>
              <a:rPr lang="sv-SE" dirty="0" smtClean="0">
                <a:solidFill>
                  <a:srgbClr val="FEB21A"/>
                </a:solidFill>
              </a:rPr>
              <a:t> </a:t>
            </a:r>
            <a:r>
              <a:rPr lang="sv-SE" dirty="0">
                <a:solidFill>
                  <a:srgbClr val="FEB21A"/>
                </a:solidFill>
              </a:rPr>
              <a:t>participation from </a:t>
            </a:r>
            <a:r>
              <a:rPr lang="sv-SE" dirty="0" err="1" smtClean="0">
                <a:solidFill>
                  <a:srgbClr val="FEB21A"/>
                </a:solidFill>
              </a:rPr>
              <a:t>citizens</a:t>
            </a:r>
            <a:r>
              <a:rPr lang="sv-SE" dirty="0" smtClean="0">
                <a:solidFill>
                  <a:srgbClr val="FEB21A"/>
                </a:solidFill>
              </a:rPr>
              <a:t>?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sv-SE" dirty="0" err="1" smtClean="0">
                <a:solidFill>
                  <a:srgbClr val="FEB21A"/>
                </a:solidFill>
              </a:rPr>
              <a:t>Some</a:t>
            </a:r>
            <a:r>
              <a:rPr lang="sv-SE" dirty="0" smtClean="0">
                <a:solidFill>
                  <a:srgbClr val="FEB21A"/>
                </a:solidFill>
              </a:rPr>
              <a:t> </a:t>
            </a:r>
            <a:r>
              <a:rPr lang="sv-SE" dirty="0" err="1">
                <a:solidFill>
                  <a:srgbClr val="FEB21A"/>
                </a:solidFill>
              </a:rPr>
              <a:t>challenges</a:t>
            </a:r>
            <a:r>
              <a:rPr lang="sv-SE" dirty="0">
                <a:solidFill>
                  <a:srgbClr val="FEB21A"/>
                </a:solidFill>
              </a:rPr>
              <a:t> as a </a:t>
            </a:r>
            <a:r>
              <a:rPr lang="sv-SE" dirty="0" err="1" smtClean="0">
                <a:solidFill>
                  <a:srgbClr val="FEB21A"/>
                </a:solidFill>
              </a:rPr>
              <a:t>planner</a:t>
            </a:r>
            <a:endParaRPr lang="sv-SE" dirty="0" smtClean="0">
              <a:solidFill>
                <a:srgbClr val="FEB21A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sv-SE" dirty="0" smtClean="0">
                <a:solidFill>
                  <a:srgbClr val="FEB21A"/>
                </a:solidFill>
              </a:rPr>
              <a:t>Brown </a:t>
            </a:r>
            <a:r>
              <a:rPr lang="sv-SE" dirty="0" err="1" smtClean="0">
                <a:solidFill>
                  <a:srgbClr val="FEB21A"/>
                </a:solidFill>
              </a:rPr>
              <a:t>field</a:t>
            </a:r>
            <a:r>
              <a:rPr lang="sv-SE" dirty="0" smtClean="0">
                <a:solidFill>
                  <a:srgbClr val="FEB21A"/>
                </a:solidFill>
              </a:rPr>
              <a:t> </a:t>
            </a:r>
            <a:r>
              <a:rPr lang="sv-SE" dirty="0" err="1" smtClean="0">
                <a:solidFill>
                  <a:srgbClr val="FEB21A"/>
                </a:solidFill>
              </a:rPr>
              <a:t>development</a:t>
            </a:r>
            <a:r>
              <a:rPr lang="sv-SE" dirty="0" smtClean="0">
                <a:solidFill>
                  <a:srgbClr val="FEB21A"/>
                </a:solidFill>
              </a:rPr>
              <a:t> in Gothenburg: Public participation </a:t>
            </a:r>
            <a:r>
              <a:rPr lang="sv-SE" dirty="0" err="1" smtClean="0">
                <a:solidFill>
                  <a:srgbClr val="FEB21A"/>
                </a:solidFill>
              </a:rPr>
              <a:t>where</a:t>
            </a:r>
            <a:r>
              <a:rPr lang="sv-SE" dirty="0" smtClean="0">
                <a:solidFill>
                  <a:srgbClr val="FEB21A"/>
                </a:solidFill>
              </a:rPr>
              <a:t> no </a:t>
            </a:r>
            <a:r>
              <a:rPr lang="sv-SE" dirty="0" err="1" smtClean="0">
                <a:solidFill>
                  <a:srgbClr val="FEB21A"/>
                </a:solidFill>
              </a:rPr>
              <a:t>one</a:t>
            </a:r>
            <a:r>
              <a:rPr lang="sv-SE" dirty="0" smtClean="0">
                <a:solidFill>
                  <a:srgbClr val="FEB21A"/>
                </a:solidFill>
              </a:rPr>
              <a:t> </a:t>
            </a:r>
            <a:r>
              <a:rPr lang="sv-SE" dirty="0" err="1" smtClean="0">
                <a:solidFill>
                  <a:srgbClr val="FEB21A"/>
                </a:solidFill>
              </a:rPr>
              <a:t>lives</a:t>
            </a:r>
            <a:r>
              <a:rPr lang="sv-SE" dirty="0" smtClean="0">
                <a:solidFill>
                  <a:srgbClr val="FEB21A"/>
                </a:solidFill>
              </a:rPr>
              <a:t>..?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EB21A"/>
                </a:solidFill>
              </a:rPr>
              <a:t>Reflections</a:t>
            </a:r>
            <a:endParaRPr lang="en-US" dirty="0">
              <a:solidFill>
                <a:srgbClr val="FEB21A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220072" y="2492894"/>
            <a:ext cx="331236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400" dirty="0" smtClean="0">
                <a:solidFill>
                  <a:schemeClr val="bg1">
                    <a:lumMod val="50000"/>
                  </a:schemeClr>
                </a:solidFill>
              </a:rPr>
              <a:t>Research Assistant, </a:t>
            </a:r>
            <a:r>
              <a:rPr lang="sv-SE" sz="1400" dirty="0" err="1" smtClean="0">
                <a:solidFill>
                  <a:schemeClr val="bg1">
                    <a:lumMod val="50000"/>
                  </a:schemeClr>
                </a:solidFill>
              </a:rPr>
              <a:t>Nordregio</a:t>
            </a:r>
            <a:endParaRPr lang="sv-SE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v-SE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v-SE" sz="1400" dirty="0" err="1" smtClean="0">
                <a:solidFill>
                  <a:schemeClr val="bg1">
                    <a:lumMod val="50000"/>
                  </a:schemeClr>
                </a:solidFill>
              </a:rPr>
              <a:t>Strategic</a:t>
            </a:r>
            <a:r>
              <a:rPr lang="sv-SE" sz="1400" dirty="0" smtClean="0">
                <a:solidFill>
                  <a:schemeClr val="bg1">
                    <a:lumMod val="50000"/>
                  </a:schemeClr>
                </a:solidFill>
              </a:rPr>
              <a:t> urban </a:t>
            </a:r>
            <a:r>
              <a:rPr lang="sv-SE" sz="1400" dirty="0" err="1" smtClean="0">
                <a:solidFill>
                  <a:schemeClr val="bg1">
                    <a:lumMod val="50000"/>
                  </a:schemeClr>
                </a:solidFill>
              </a:rPr>
              <a:t>planner</a:t>
            </a:r>
            <a:r>
              <a:rPr lang="sv-SE" sz="1400" dirty="0" smtClean="0">
                <a:solidFill>
                  <a:schemeClr val="bg1">
                    <a:lumMod val="50000"/>
                  </a:schemeClr>
                </a:solidFill>
              </a:rPr>
              <a:t>, Gothenburg</a:t>
            </a:r>
          </a:p>
          <a:p>
            <a:endParaRPr lang="sv-SE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v-SE" sz="1400" dirty="0" smtClean="0">
                <a:solidFill>
                  <a:schemeClr val="bg1">
                    <a:lumMod val="50000"/>
                  </a:schemeClr>
                </a:solidFill>
              </a:rPr>
              <a:t>Teresa </a:t>
            </a:r>
            <a:r>
              <a:rPr lang="sv-SE" sz="1400" dirty="0">
                <a:solidFill>
                  <a:schemeClr val="bg1">
                    <a:lumMod val="50000"/>
                  </a:schemeClr>
                </a:solidFill>
              </a:rPr>
              <a:t>Lindholm; Sandra Oliveira e Costa; Sofia Wiberg (Eds.) </a:t>
            </a:r>
            <a:r>
              <a:rPr lang="sv-SE" sz="1400" i="1" dirty="0">
                <a:solidFill>
                  <a:schemeClr val="bg1">
                    <a:lumMod val="50000"/>
                  </a:schemeClr>
                </a:solidFill>
              </a:rPr>
              <a:t>Medborgardialog – demokrati eller dekoration? Tolv röster om medborgardialogens problem och potential i samhällsplaneringen </a:t>
            </a:r>
            <a:r>
              <a:rPr lang="sv-SE" sz="1400" dirty="0">
                <a:solidFill>
                  <a:schemeClr val="bg1">
                    <a:lumMod val="50000"/>
                  </a:schemeClr>
                </a:solidFill>
              </a:rPr>
              <a:t>(2015)</a:t>
            </a:r>
          </a:p>
          <a:p>
            <a:endParaRPr lang="sv-SE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v-SE" dirty="0">
              <a:solidFill>
                <a:schemeClr val="bg1">
                  <a:lumMod val="50000"/>
                </a:schemeClr>
              </a:solidFill>
            </a:endParaRPr>
          </a:p>
          <a:p>
            <a:endParaRPr lang="sv-SE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32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Why</a:t>
            </a:r>
            <a:r>
              <a:rPr lang="sv-SE" dirty="0" smtClean="0"/>
              <a:t> participation from </a:t>
            </a:r>
            <a:r>
              <a:rPr lang="sv-SE" dirty="0" err="1" smtClean="0"/>
              <a:t>citizens</a:t>
            </a:r>
            <a:r>
              <a:rPr lang="sv-S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573288"/>
            <a:ext cx="3960440" cy="3888432"/>
          </a:xfrm>
        </p:spPr>
        <p:txBody>
          <a:bodyPr/>
          <a:lstStyle/>
          <a:p>
            <a:pPr marL="180000" indent="0">
              <a:buNone/>
            </a:pPr>
            <a:r>
              <a:rPr lang="sv-SE" b="1" dirty="0" smtClean="0"/>
              <a:t>Arguments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Decreasing</a:t>
            </a:r>
            <a:r>
              <a:rPr lang="sv-SE" dirty="0" smtClean="0"/>
              <a:t> participation in </a:t>
            </a:r>
            <a:r>
              <a:rPr lang="sv-SE" dirty="0" err="1" smtClean="0"/>
              <a:t>political</a:t>
            </a:r>
            <a:r>
              <a:rPr lang="sv-SE" dirty="0" smtClean="0"/>
              <a:t> </a:t>
            </a:r>
            <a:r>
              <a:rPr lang="sv-SE" dirty="0" err="1" smtClean="0"/>
              <a:t>parties</a:t>
            </a: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Increase</a:t>
            </a:r>
            <a:r>
              <a:rPr lang="sv-SE" dirty="0" smtClean="0"/>
              <a:t> participation in </a:t>
            </a:r>
            <a:r>
              <a:rPr lang="sv-SE" dirty="0" err="1" smtClean="0"/>
              <a:t>groups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low</a:t>
            </a:r>
            <a:r>
              <a:rPr lang="sv-SE" dirty="0" smtClean="0"/>
              <a:t> </a:t>
            </a:r>
            <a:r>
              <a:rPr lang="sv-SE" dirty="0" err="1" smtClean="0"/>
              <a:t>political</a:t>
            </a:r>
            <a:r>
              <a:rPr lang="sv-SE" dirty="0" smtClean="0"/>
              <a:t> participation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Increase</a:t>
            </a:r>
            <a:r>
              <a:rPr lang="sv-SE" dirty="0" smtClean="0"/>
              <a:t> </a:t>
            </a:r>
            <a:r>
              <a:rPr lang="sv-SE" dirty="0" err="1" smtClean="0"/>
              <a:t>knowledge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local</a:t>
            </a:r>
            <a:r>
              <a:rPr lang="sv-SE" dirty="0" smtClean="0"/>
              <a:t> </a:t>
            </a:r>
            <a:r>
              <a:rPr lang="sv-SE" dirty="0" err="1" smtClean="0"/>
              <a:t>perspective</a:t>
            </a:r>
            <a:r>
              <a:rPr lang="sv-SE" dirty="0" smtClean="0"/>
              <a:t> and </a:t>
            </a:r>
            <a:r>
              <a:rPr lang="sv-SE" dirty="0" err="1" smtClean="0"/>
              <a:t>experiences</a:t>
            </a: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smtClean="0"/>
              <a:t>Positive for social </a:t>
            </a:r>
            <a:r>
              <a:rPr lang="sv-SE" dirty="0" err="1" smtClean="0"/>
              <a:t>capital</a:t>
            </a: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People</a:t>
            </a:r>
            <a:r>
              <a:rPr lang="sv-SE" dirty="0" smtClean="0"/>
              <a:t> </a:t>
            </a:r>
            <a:r>
              <a:rPr lang="sv-SE" dirty="0" err="1" smtClean="0"/>
              <a:t>wants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participate</a:t>
            </a:r>
            <a:r>
              <a:rPr lang="sv-SE" dirty="0" smtClean="0"/>
              <a:t>! 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  <a:p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2573288"/>
            <a:ext cx="3826768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8000" indent="-2880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Char char="−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1pPr>
            <a:lvl2pPr marL="1080000" indent="-2160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>
                <a:srgbClr val="FEB21A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buNone/>
            </a:pP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4008" y="2555655"/>
            <a:ext cx="3960440" cy="2601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8000" indent="-2880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Char char="−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1pPr>
            <a:lvl2pPr marL="1080000" indent="-2160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>
                <a:srgbClr val="FEB21A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buFont typeface="Myriad Pro" panose="020B0503030403020204" pitchFamily="34" charset="0"/>
              <a:buNone/>
            </a:pPr>
            <a:r>
              <a:rPr lang="sv-SE" b="1" dirty="0" err="1" smtClean="0"/>
              <a:t>Critique</a:t>
            </a:r>
            <a:r>
              <a:rPr lang="sv-SE" b="1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Important</a:t>
            </a:r>
            <a:r>
              <a:rPr lang="sv-SE" dirty="0" smtClean="0"/>
              <a:t> </a:t>
            </a:r>
            <a:r>
              <a:rPr lang="sv-SE" dirty="0" err="1" smtClean="0"/>
              <a:t>decisions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already</a:t>
            </a:r>
            <a:r>
              <a:rPr lang="sv-SE" dirty="0" smtClean="0"/>
              <a:t> </a:t>
            </a:r>
            <a:r>
              <a:rPr lang="sv-SE" dirty="0" err="1" smtClean="0"/>
              <a:t>made</a:t>
            </a: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smtClean="0"/>
              <a:t>Participation processes </a:t>
            </a:r>
            <a:r>
              <a:rPr lang="sv-SE" dirty="0" err="1" smtClean="0"/>
              <a:t>only</a:t>
            </a:r>
            <a:r>
              <a:rPr lang="sv-SE" dirty="0" smtClean="0"/>
              <a:t> </a:t>
            </a:r>
            <a:r>
              <a:rPr lang="sv-SE" dirty="0" err="1" smtClean="0"/>
              <a:t>legitimizes</a:t>
            </a:r>
            <a:r>
              <a:rPr lang="sv-SE" dirty="0" smtClean="0"/>
              <a:t> the existing agenda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Too</a:t>
            </a:r>
            <a:r>
              <a:rPr lang="sv-SE" dirty="0" smtClean="0"/>
              <a:t> </a:t>
            </a:r>
            <a:r>
              <a:rPr lang="sv-SE" dirty="0" err="1" smtClean="0"/>
              <a:t>much</a:t>
            </a:r>
            <a:r>
              <a:rPr lang="sv-SE" dirty="0" smtClean="0"/>
              <a:t> focus on </a:t>
            </a:r>
            <a:r>
              <a:rPr lang="sv-SE" dirty="0" err="1" smtClean="0"/>
              <a:t>making</a:t>
            </a:r>
            <a:r>
              <a:rPr lang="sv-SE" dirty="0" smtClean="0"/>
              <a:t> the </a:t>
            </a:r>
            <a:r>
              <a:rPr lang="sv-SE" i="1" dirty="0" smtClean="0"/>
              <a:t>process</a:t>
            </a:r>
            <a:r>
              <a:rPr lang="sv-SE" dirty="0" smtClean="0"/>
              <a:t> </a:t>
            </a:r>
            <a:r>
              <a:rPr lang="sv-SE" dirty="0" err="1" smtClean="0"/>
              <a:t>democratic</a:t>
            </a:r>
            <a:r>
              <a:rPr lang="sv-SE" dirty="0" smtClean="0"/>
              <a:t> an </a:t>
            </a:r>
            <a:r>
              <a:rPr lang="sv-SE" dirty="0" err="1" smtClean="0"/>
              <a:t>redistributive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88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Some</a:t>
            </a:r>
            <a:r>
              <a:rPr lang="sv-SE" dirty="0" smtClean="0"/>
              <a:t> (practical) </a:t>
            </a:r>
            <a:r>
              <a:rPr lang="sv-SE" dirty="0" err="1" smtClean="0"/>
              <a:t>challenges</a:t>
            </a:r>
            <a:r>
              <a:rPr lang="sv-SE" dirty="0" smtClean="0"/>
              <a:t> as a </a:t>
            </a:r>
            <a:r>
              <a:rPr lang="sv-SE" dirty="0" err="1" smtClean="0"/>
              <a:t>planner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v-SE" dirty="0"/>
              <a:t>R</a:t>
            </a:r>
            <a:r>
              <a:rPr lang="sv-SE" dirty="0" smtClean="0"/>
              <a:t>epresentation in the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Flexibility</a:t>
            </a:r>
            <a:r>
              <a:rPr lang="sv-SE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dirty="0" smtClean="0"/>
              <a:t>The </a:t>
            </a:r>
            <a:r>
              <a:rPr lang="sv-SE" dirty="0" err="1" smtClean="0"/>
              <a:t>nivel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influence</a:t>
            </a:r>
            <a:r>
              <a:rPr lang="sv-SE" dirty="0" smtClean="0"/>
              <a:t> in </a:t>
            </a:r>
            <a:r>
              <a:rPr lang="sv-SE" dirty="0" err="1" smtClean="0"/>
              <a:t>decisions</a:t>
            </a:r>
            <a:r>
              <a:rPr lang="sv-SE" dirty="0" smtClean="0"/>
              <a:t> in relation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aspects</a:t>
            </a:r>
            <a:endParaRPr lang="sv-S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sv-SE" dirty="0" err="1" smtClean="0"/>
              <a:t>Conflicting</a:t>
            </a:r>
            <a:r>
              <a:rPr lang="sv-SE" dirty="0" smtClean="0"/>
              <a:t> </a:t>
            </a:r>
            <a:r>
              <a:rPr lang="sv-SE" dirty="0" err="1" smtClean="0"/>
              <a:t>commissions</a:t>
            </a:r>
            <a:r>
              <a:rPr lang="sv-SE" dirty="0" smtClean="0"/>
              <a:t> (plan faster + </a:t>
            </a:r>
            <a:r>
              <a:rPr lang="sv-SE" dirty="0" err="1" smtClean="0"/>
              <a:t>increase</a:t>
            </a:r>
            <a:r>
              <a:rPr lang="sv-SE" dirty="0" smtClean="0"/>
              <a:t> participation)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2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579296" cy="854968"/>
          </a:xfrm>
        </p:spPr>
        <p:txBody>
          <a:bodyPr>
            <a:normAutofit fontScale="90000"/>
          </a:bodyPr>
          <a:lstStyle/>
          <a:p>
            <a:r>
              <a:rPr lang="sv-SE" dirty="0" smtClean="0"/>
              <a:t>Brown </a:t>
            </a:r>
            <a:r>
              <a:rPr lang="sv-SE" dirty="0" err="1" smtClean="0"/>
              <a:t>field</a:t>
            </a:r>
            <a:r>
              <a:rPr lang="sv-SE" dirty="0" smtClean="0"/>
              <a:t> </a:t>
            </a:r>
            <a:r>
              <a:rPr lang="sv-SE" dirty="0" err="1" smtClean="0"/>
              <a:t>development</a:t>
            </a:r>
            <a:r>
              <a:rPr lang="sv-SE" dirty="0" smtClean="0"/>
              <a:t> in Gothenburg: </a:t>
            </a:r>
            <a:r>
              <a:rPr lang="sv-SE" dirty="0" err="1" smtClean="0"/>
              <a:t>people’s</a:t>
            </a:r>
            <a:r>
              <a:rPr lang="sv-SE" dirty="0" smtClean="0"/>
              <a:t> participation </a:t>
            </a:r>
            <a:r>
              <a:rPr lang="sv-SE" dirty="0" err="1" smtClean="0"/>
              <a:t>where</a:t>
            </a:r>
            <a:r>
              <a:rPr lang="sv-SE" dirty="0" smtClean="0"/>
              <a:t> no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lives</a:t>
            </a:r>
            <a:r>
              <a:rPr lang="sv-SE" dirty="0" smtClean="0"/>
              <a:t>?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</a:t>
            </a:r>
            <a:r>
              <a:rPr lang="en-US" dirty="0" smtClean="0"/>
              <a:t>perspective</a:t>
            </a:r>
            <a:endParaRPr lang="en-US" dirty="0"/>
          </a:p>
          <a:p>
            <a:r>
              <a:rPr lang="en-US" dirty="0"/>
              <a:t>Public participation where no one lives…?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2865120" cy="25298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3360" y="5921166"/>
            <a:ext cx="27847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”</a:t>
            </a:r>
            <a:r>
              <a:rPr lang="sv-SE" sz="1100" dirty="0" err="1" smtClean="0"/>
              <a:t>Here</a:t>
            </a:r>
            <a:r>
              <a:rPr lang="sv-SE" sz="1100" dirty="0" smtClean="0"/>
              <a:t> </a:t>
            </a:r>
            <a:r>
              <a:rPr lang="sv-SE" sz="1100" dirty="0" err="1" smtClean="0"/>
              <a:t>diversity</a:t>
            </a:r>
            <a:r>
              <a:rPr lang="sv-SE" sz="1100" dirty="0" smtClean="0"/>
              <a:t> is </a:t>
            </a:r>
            <a:r>
              <a:rPr lang="sv-SE" sz="1100" dirty="0" err="1" smtClean="0"/>
              <a:t>being</a:t>
            </a:r>
            <a:r>
              <a:rPr lang="sv-SE" sz="1100" dirty="0" smtClean="0"/>
              <a:t> </a:t>
            </a:r>
            <a:r>
              <a:rPr lang="sv-SE" sz="1100" dirty="0" err="1" smtClean="0"/>
              <a:t>erased</a:t>
            </a:r>
            <a:r>
              <a:rPr lang="sv-SE" sz="1100" dirty="0" smtClean="0"/>
              <a:t>”</a:t>
            </a:r>
          </a:p>
          <a:p>
            <a:r>
              <a:rPr lang="sv-SE" sz="1100" dirty="0" smtClean="0"/>
              <a:t>Kvillebäcken, Gothenburg</a:t>
            </a:r>
          </a:p>
          <a:p>
            <a:r>
              <a:rPr lang="sv-SE" sz="1100" i="1" dirty="0" smtClean="0"/>
              <a:t>Arkitektur</a:t>
            </a:r>
            <a:r>
              <a:rPr lang="sv-SE" sz="1100" dirty="0" smtClean="0"/>
              <a:t> (2013). Photo: Katarina </a:t>
            </a:r>
            <a:r>
              <a:rPr lang="sv-SE" sz="1100" dirty="0" err="1" smtClean="0"/>
              <a:t>Despotovic</a:t>
            </a:r>
            <a:endParaRPr lang="en-GB" sz="11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166" y="3078800"/>
            <a:ext cx="3606825" cy="252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29658" y="5921166"/>
            <a:ext cx="298992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”The </a:t>
            </a:r>
            <a:r>
              <a:rPr lang="sv-SE" sz="1100" dirty="0" err="1" smtClean="0"/>
              <a:t>untamed</a:t>
            </a:r>
            <a:r>
              <a:rPr lang="sv-SE" sz="1100" dirty="0" smtClean="0"/>
              <a:t> oasis”</a:t>
            </a:r>
          </a:p>
          <a:p>
            <a:r>
              <a:rPr lang="sv-SE" sz="1100" dirty="0" smtClean="0"/>
              <a:t>Ringön, Gothenburg</a:t>
            </a:r>
            <a:endParaRPr lang="sv-SE" sz="1100" i="1" dirty="0" smtClean="0"/>
          </a:p>
          <a:p>
            <a:r>
              <a:rPr lang="sv-SE" sz="1100" i="1" dirty="0" smtClean="0"/>
              <a:t>Göteborgsposten </a:t>
            </a:r>
            <a:r>
              <a:rPr lang="sv-SE" sz="1100" dirty="0" smtClean="0"/>
              <a:t>(2015). www.businessregion.se</a:t>
            </a:r>
            <a:endParaRPr lang="en-GB" sz="1100" i="1" dirty="0"/>
          </a:p>
        </p:txBody>
      </p:sp>
      <p:sp>
        <p:nvSpPr>
          <p:cNvPr id="3" name="AutoShape 2" descr="Bildresultat för kville saluhall götebor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Bildresultat för kville saluhall göteborg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Bildresultat för kville saluhall göteborg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0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 descr="http://www.iconsdb.com/icons/download/black/question-mark-512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373" y="3587451"/>
            <a:ext cx="251999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00" y="336277"/>
            <a:ext cx="262921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10" y="332656"/>
            <a:ext cx="454290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01" y="3510136"/>
            <a:ext cx="312143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7027" y="5605888"/>
            <a:ext cx="8208912" cy="432048"/>
          </a:xfrm>
        </p:spPr>
        <p:txBody>
          <a:bodyPr/>
          <a:lstStyle/>
          <a:p>
            <a:r>
              <a:rPr lang="sv-SE" dirty="0" smtClean="0"/>
              <a:t>Frihamnen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602642" y="6030136"/>
            <a:ext cx="3360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err="1" smtClean="0"/>
              <a:t>Phases</a:t>
            </a:r>
            <a:r>
              <a:rPr lang="sv-SE" sz="1100" dirty="0" smtClean="0"/>
              <a:t> </a:t>
            </a:r>
            <a:r>
              <a:rPr lang="sv-SE" sz="1100" dirty="0" err="1" smtClean="0"/>
              <a:t>of</a:t>
            </a:r>
            <a:r>
              <a:rPr lang="sv-SE" sz="1100" dirty="0" smtClean="0"/>
              <a:t> the </a:t>
            </a:r>
            <a:r>
              <a:rPr lang="sv-SE" sz="1100" dirty="0" err="1" smtClean="0"/>
              <a:t>area’s</a:t>
            </a:r>
            <a:r>
              <a:rPr lang="sv-SE" sz="1100" dirty="0" smtClean="0"/>
              <a:t> </a:t>
            </a:r>
            <a:r>
              <a:rPr lang="sv-SE" sz="1100" dirty="0" err="1" smtClean="0"/>
              <a:t>development</a:t>
            </a:r>
            <a:r>
              <a:rPr lang="sv-SE" sz="1100" dirty="0" smtClean="0"/>
              <a:t>. </a:t>
            </a:r>
            <a:r>
              <a:rPr lang="sv-SE" sz="1100" i="1" dirty="0" smtClean="0"/>
              <a:t>Program Frihamnen </a:t>
            </a:r>
          </a:p>
          <a:p>
            <a:r>
              <a:rPr lang="sv-SE" sz="1100" i="1" dirty="0" smtClean="0"/>
              <a:t>20140605</a:t>
            </a:r>
            <a:endParaRPr lang="en-GB" sz="11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3442" y="2856277"/>
            <a:ext cx="41825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err="1" smtClean="0"/>
              <a:t>Early</a:t>
            </a:r>
            <a:r>
              <a:rPr lang="sv-SE" sz="1100" dirty="0" smtClean="0"/>
              <a:t> </a:t>
            </a:r>
            <a:r>
              <a:rPr lang="sv-SE" sz="1100" dirty="0" err="1" smtClean="0"/>
              <a:t>volume</a:t>
            </a:r>
            <a:r>
              <a:rPr lang="sv-SE" sz="1100" dirty="0" smtClean="0"/>
              <a:t> </a:t>
            </a:r>
            <a:r>
              <a:rPr lang="sv-SE" sz="1100" dirty="0" err="1" smtClean="0"/>
              <a:t>study</a:t>
            </a:r>
            <a:r>
              <a:rPr lang="sv-SE" sz="1100" dirty="0" smtClean="0"/>
              <a:t>. </a:t>
            </a:r>
            <a:r>
              <a:rPr lang="sv-SE" sz="1100" i="1" dirty="0" err="1" smtClean="0"/>
              <a:t>Summary</a:t>
            </a:r>
            <a:r>
              <a:rPr lang="sv-SE" sz="1100" i="1" dirty="0" smtClean="0"/>
              <a:t> </a:t>
            </a:r>
            <a:r>
              <a:rPr lang="sv-SE" sz="1100" i="1" dirty="0" err="1" smtClean="0"/>
              <a:t>of</a:t>
            </a:r>
            <a:r>
              <a:rPr lang="sv-SE" sz="1100" i="1" dirty="0" smtClean="0"/>
              <a:t> </a:t>
            </a:r>
            <a:r>
              <a:rPr lang="sv-SE" sz="1100" i="1" dirty="0" err="1" smtClean="0"/>
              <a:t>programme</a:t>
            </a:r>
            <a:r>
              <a:rPr lang="sv-SE" sz="1100" i="1" dirty="0" smtClean="0"/>
              <a:t> for Frihamnen and parts </a:t>
            </a:r>
          </a:p>
          <a:p>
            <a:r>
              <a:rPr lang="sv-SE" sz="1100" i="1" dirty="0" err="1" smtClean="0"/>
              <a:t>of</a:t>
            </a:r>
            <a:r>
              <a:rPr lang="sv-SE" sz="1100" i="1" dirty="0" smtClean="0"/>
              <a:t> Ringön 2014 </a:t>
            </a:r>
            <a:endParaRPr lang="en-GB" sz="1100" i="1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252887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458803" y="2852656"/>
            <a:ext cx="27719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err="1" smtClean="0"/>
              <a:t>Location</a:t>
            </a:r>
            <a:r>
              <a:rPr lang="sv-SE" sz="1100" dirty="0" smtClean="0"/>
              <a:t> in Gothenburg. </a:t>
            </a:r>
            <a:r>
              <a:rPr lang="sv-SE" sz="1100" i="1" dirty="0" smtClean="0"/>
              <a:t>Program Frihamnen </a:t>
            </a:r>
          </a:p>
          <a:p>
            <a:r>
              <a:rPr lang="sv-SE" sz="1100" i="1" dirty="0" smtClean="0"/>
              <a:t>20140605</a:t>
            </a:r>
            <a:endParaRPr lang="en-GB" sz="1100" i="1" dirty="0"/>
          </a:p>
        </p:txBody>
      </p:sp>
      <p:sp>
        <p:nvSpPr>
          <p:cNvPr id="13" name="AutoShape 5" descr="Bildresultat för question mark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AutoShape 7" descr="Bildresultat för question mark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958958" y="6186264"/>
            <a:ext cx="38427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Jubileumsparken. Illustration MYCKET. </a:t>
            </a:r>
            <a:r>
              <a:rPr lang="sv-SE" sz="1100" i="1" dirty="0" err="1" smtClean="0"/>
              <a:t>Summary</a:t>
            </a:r>
            <a:r>
              <a:rPr lang="sv-SE" sz="1100" i="1" dirty="0" smtClean="0"/>
              <a:t> </a:t>
            </a:r>
            <a:r>
              <a:rPr lang="sv-SE" sz="1100" i="1" dirty="0" err="1" smtClean="0"/>
              <a:t>of</a:t>
            </a:r>
            <a:r>
              <a:rPr lang="sv-SE" sz="1100" i="1" dirty="0" smtClean="0"/>
              <a:t> </a:t>
            </a:r>
            <a:r>
              <a:rPr lang="sv-SE" sz="1100" i="1" dirty="0" err="1" smtClean="0"/>
              <a:t>programme</a:t>
            </a:r>
            <a:r>
              <a:rPr lang="sv-SE" sz="1100" i="1" dirty="0" smtClean="0"/>
              <a:t> </a:t>
            </a:r>
          </a:p>
          <a:p>
            <a:r>
              <a:rPr lang="sv-SE" sz="1100" i="1" dirty="0" smtClean="0"/>
              <a:t>for Frihamnen and  parts </a:t>
            </a:r>
            <a:r>
              <a:rPr lang="sv-SE" sz="1100" i="1" dirty="0" err="1" smtClean="0"/>
              <a:t>of</a:t>
            </a:r>
            <a:r>
              <a:rPr lang="sv-SE" sz="1100" i="1" dirty="0" smtClean="0"/>
              <a:t> Ringön 2014 </a:t>
            </a:r>
            <a:endParaRPr lang="en-GB" sz="11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7174532" y="533976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 smtClean="0"/>
              <a:t>80 ha</a:t>
            </a:r>
            <a:endParaRPr lang="en-GB" sz="2000" dirty="0"/>
          </a:p>
        </p:txBody>
      </p:sp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923" y="3447475"/>
            <a:ext cx="16192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148064" y="4400804"/>
            <a:ext cx="20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srgbClr val="FFC000"/>
                </a:solidFill>
              </a:rPr>
              <a:t>Public participation</a:t>
            </a:r>
            <a:endParaRPr lang="en-GB" b="1" dirty="0">
              <a:solidFill>
                <a:srgbClr val="FFC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857" y="3519264"/>
            <a:ext cx="3733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Bildresultat för question mark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Bildresultat för question mark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38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0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5"/>
          <p:cNvSpPr txBox="1">
            <a:spLocks/>
          </p:cNvSpPr>
          <p:nvPr/>
        </p:nvSpPr>
        <p:spPr>
          <a:xfrm>
            <a:off x="149501" y="2039143"/>
            <a:ext cx="4397942" cy="4505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None/>
              <a:defRPr sz="14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1pPr>
            <a:lvl2pPr marL="86400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itchFamily="34" charset="0"/>
              <a:buNone/>
              <a:defRPr sz="12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500" dirty="0" smtClean="0"/>
              <a:t>Frihamnen: Public participation in </a:t>
            </a:r>
            <a:r>
              <a:rPr lang="sv-SE" sz="1500" dirty="0" err="1" smtClean="0"/>
              <a:t>establishing</a:t>
            </a:r>
            <a:r>
              <a:rPr lang="sv-SE" sz="1500" dirty="0" smtClean="0"/>
              <a:t> Jubileumsparken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500" dirty="0" err="1" smtClean="0"/>
              <a:t>Temporary</a:t>
            </a:r>
            <a:r>
              <a:rPr lang="sv-SE" sz="1500" dirty="0" smtClean="0"/>
              <a:t>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500" dirty="0" err="1" smtClean="0"/>
              <a:t>Temporary</a:t>
            </a:r>
            <a:r>
              <a:rPr lang="sv-SE" sz="1500" dirty="0" smtClean="0"/>
              <a:t> </a:t>
            </a:r>
            <a:r>
              <a:rPr lang="sv-SE" sz="1500" dirty="0" err="1" smtClean="0"/>
              <a:t>housing</a:t>
            </a:r>
            <a:endParaRPr lang="sv-SE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500" dirty="0"/>
              <a:t>Co-</a:t>
            </a:r>
            <a:r>
              <a:rPr lang="sv-SE" sz="1500" dirty="0" err="1"/>
              <a:t>creation</a:t>
            </a:r>
            <a:r>
              <a:rPr lang="sv-SE" sz="1500" dirty="0"/>
              <a:t> </a:t>
            </a:r>
            <a:r>
              <a:rPr lang="sv-SE" sz="1500" dirty="0" err="1"/>
              <a:t>of</a:t>
            </a:r>
            <a:r>
              <a:rPr lang="sv-SE" sz="1500" dirty="0"/>
              <a:t> Jubileumsparken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500" dirty="0" err="1"/>
              <a:t>Establishing</a:t>
            </a:r>
            <a:r>
              <a:rPr lang="sv-SE" sz="1500" dirty="0"/>
              <a:t> a public </a:t>
            </a:r>
            <a:r>
              <a:rPr lang="sv-SE" sz="1500" dirty="0" err="1"/>
              <a:t>use</a:t>
            </a:r>
            <a:r>
              <a:rPr lang="sv-SE" sz="1500" dirty="0"/>
              <a:t> </a:t>
            </a:r>
            <a:r>
              <a:rPr lang="sv-SE" sz="1500" dirty="0" err="1"/>
              <a:t>of</a:t>
            </a:r>
            <a:r>
              <a:rPr lang="sv-SE" sz="1500" dirty="0"/>
              <a:t> </a:t>
            </a:r>
            <a:endParaRPr lang="sv-SE" sz="1500" dirty="0" smtClean="0"/>
          </a:p>
          <a:p>
            <a:r>
              <a:rPr lang="sv-SE" sz="1500" dirty="0" smtClean="0"/>
              <a:t>Jubileumsparken</a:t>
            </a:r>
          </a:p>
          <a:p>
            <a:endParaRPr lang="sv-SE" sz="15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Strategic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documents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and processes: </a:t>
            </a:r>
          </a:p>
          <a:p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”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Value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enhancing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activities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”</a:t>
            </a:r>
          </a:p>
          <a:p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Vision 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Älvstaden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Göteborg 2021</a:t>
            </a:r>
          </a:p>
          <a:p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Children </a:t>
            </a:r>
            <a:r>
              <a:rPr lang="sv-SE" sz="15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mpact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Assessment</a:t>
            </a:r>
            <a:endParaRPr lang="sv-SE" sz="15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sv-SE" sz="15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Consortium</a:t>
            </a:r>
            <a:r>
              <a:rPr lang="sv-SE" sz="15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</p:txBody>
      </p:sp>
      <p:pic>
        <p:nvPicPr>
          <p:cNvPr id="26" name="Platshållare för innehåll 16" descr="IMG_1252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932040" y="0"/>
            <a:ext cx="2091482" cy="209148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950499" y="2060848"/>
            <a:ext cx="19159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err="1" smtClean="0"/>
              <a:t>Cultivation</a:t>
            </a:r>
            <a:r>
              <a:rPr lang="sv-SE" sz="1100" dirty="0" smtClean="0"/>
              <a:t> and art</a:t>
            </a:r>
          </a:p>
          <a:p>
            <a:r>
              <a:rPr lang="sv-SE" sz="1100" dirty="0" smtClean="0"/>
              <a:t>Photo: Sandra Oliveira e Costa</a:t>
            </a:r>
            <a:endParaRPr lang="en-GB" sz="1100" dirty="0"/>
          </a:p>
        </p:txBody>
      </p:sp>
      <p:pic>
        <p:nvPicPr>
          <p:cNvPr id="29" name="Picture 2" descr="Bastu_utifrå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081" y="-7806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7019081" y="2065065"/>
            <a:ext cx="1611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www.goteborg2021.com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810838" y="6585319"/>
            <a:ext cx="2294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Allmänna badet www.goteborg.com</a:t>
            </a:r>
            <a:endParaRPr lang="en-GB" sz="1100" dirty="0"/>
          </a:p>
        </p:txBody>
      </p:sp>
      <p:pic>
        <p:nvPicPr>
          <p:cNvPr id="3076" name="Picture 4" descr="http://derbylove.se/wp-content/uploads/2014/05/wpid-IMG_2895-1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329" y="2451468"/>
            <a:ext cx="323747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goteborg.com/globalassets/bilder---produkter/a/allmanna-badet/allmanna-badet-43-2.jpg/w620/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800" y="4384687"/>
            <a:ext cx="28799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975328" y="4384687"/>
            <a:ext cx="12554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Roller derby </a:t>
            </a:r>
          </a:p>
          <a:p>
            <a:r>
              <a:rPr lang="sv-SE" sz="1100" dirty="0" smtClean="0"/>
              <a:t>www.derbylove.se</a:t>
            </a:r>
            <a:endParaRPr lang="en-GB" sz="1100" dirty="0"/>
          </a:p>
        </p:txBody>
      </p:sp>
      <p:pic>
        <p:nvPicPr>
          <p:cNvPr id="3078" name="Picture 6" descr="http://www.goteborg2021.com/wp-content/uploads/2014/06/Jubileumsparken_nyhet-2-front-267x182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48805"/>
            <a:ext cx="254317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73177" y="4166211"/>
            <a:ext cx="1611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 smtClean="0"/>
              <a:t>www.goteborg2021.com</a:t>
            </a:r>
            <a:endParaRPr lang="en-GB" sz="11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85319"/>
            <a:ext cx="2742857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275856" y="6585319"/>
            <a:ext cx="2052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/>
              <a:t>d</a:t>
            </a:r>
            <a:r>
              <a:rPr lang="sv-SE" sz="1100" dirty="0" smtClean="0"/>
              <a:t>etbubblarilundby.blogspot.com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666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  <a:p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43" y="1993776"/>
            <a:ext cx="3931200" cy="28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61143" y="5517232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8000" indent="-2880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Tx/>
              <a:buFont typeface="Myriad Pro" panose="020B0503030403020204" pitchFamily="34" charset="0"/>
              <a:buChar char="−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1pPr>
            <a:lvl2pPr marL="1080000" indent="-2160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800"/>
              </a:spcAft>
              <a:buClr>
                <a:srgbClr val="FEB21A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Myriad Pro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sv-SE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2865120" cy="25298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052" y="1644660"/>
            <a:ext cx="2084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make </a:t>
            </a:r>
            <a:r>
              <a:rPr lang="sv-SE" dirty="0" err="1" smtClean="0"/>
              <a:t>this</a:t>
            </a:r>
            <a:r>
              <a:rPr lang="sv-SE" dirty="0" smtClean="0"/>
              <a:t>…?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12988" y="1556792"/>
            <a:ext cx="31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Without</a:t>
            </a:r>
            <a:r>
              <a:rPr lang="sv-SE" dirty="0" smtClean="0"/>
              <a:t> </a:t>
            </a:r>
            <a:r>
              <a:rPr lang="sv-SE" dirty="0" err="1" smtClean="0"/>
              <a:t>passing</a:t>
            </a:r>
            <a:r>
              <a:rPr lang="sv-SE" dirty="0" smtClean="0"/>
              <a:t> </a:t>
            </a:r>
            <a:r>
              <a:rPr lang="sv-SE" dirty="0" err="1" smtClean="0"/>
              <a:t>through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…?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2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v-SE" b="1" dirty="0" smtClean="0"/>
              <a:t>Sandra Oliveira e Costa</a:t>
            </a:r>
            <a:endParaRPr lang="en-US" b="1" dirty="0" smtClean="0"/>
          </a:p>
          <a:p>
            <a:r>
              <a:rPr lang="en-US" dirty="0" smtClean="0"/>
              <a:t>Research Assistant</a:t>
            </a:r>
          </a:p>
          <a:p>
            <a:r>
              <a:rPr lang="en-US" dirty="0" err="1" smtClean="0"/>
              <a:t>Nordregio</a:t>
            </a:r>
            <a:endParaRPr lang="en-US" dirty="0" smtClean="0"/>
          </a:p>
          <a:p>
            <a:r>
              <a:rPr lang="en-US" dirty="0" smtClean="0"/>
              <a:t>Tel. +</a:t>
            </a:r>
            <a:r>
              <a:rPr lang="en-GB" dirty="0" smtClean="0"/>
              <a:t>46 </a:t>
            </a:r>
            <a:r>
              <a:rPr lang="en-GB" dirty="0"/>
              <a:t>8 463 54 </a:t>
            </a:r>
            <a:r>
              <a:rPr lang="en-GB" dirty="0" smtClean="0"/>
              <a:t>00</a:t>
            </a:r>
          </a:p>
          <a:p>
            <a:r>
              <a:rPr lang="en-US" dirty="0"/>
              <a:t>s</a:t>
            </a:r>
            <a:r>
              <a:rPr lang="en-US" dirty="0" smtClean="0"/>
              <a:t>andra.oliveiracosta@nordregio.se</a:t>
            </a:r>
          </a:p>
          <a:p>
            <a:r>
              <a:rPr lang="en-US" dirty="0" smtClean="0"/>
              <a:t>www.balticurbanlab.eu | www.nordregio.se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Citizens involvement perspective</a:t>
            </a:r>
          </a:p>
          <a:p>
            <a:r>
              <a:rPr lang="en-US" dirty="0"/>
              <a:t>Public participation where no one lives…?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65" b="763"/>
          <a:stretch/>
        </p:blipFill>
        <p:spPr/>
      </p:pic>
    </p:spTree>
    <p:extLst>
      <p:ext uri="{BB962C8B-B14F-4D97-AF65-F5344CB8AC3E}">
        <p14:creationId xmlns:p14="http://schemas.microsoft.com/office/powerpoint/2010/main" val="32819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izens perspec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7F090E51-E10F-4EB1-8C92-9603A8FCB230}" vid="{E5339794-9368-48C9-855C-B5C2AB12BB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Citizens perspective</Template>
  <TotalTime>2170</TotalTime>
  <Words>1408</Words>
  <Application>Microsoft Office PowerPoint</Application>
  <PresentationFormat>On-screen Show (4:3)</PresentationFormat>
  <Paragraphs>173</Paragraphs>
  <Slides>10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Citizens perspective</vt:lpstr>
      <vt:lpstr>Citizens involvement perspective</vt:lpstr>
      <vt:lpstr>Content </vt:lpstr>
      <vt:lpstr>Why participation from citizens?</vt:lpstr>
      <vt:lpstr>Some (practical) challenges as a planner</vt:lpstr>
      <vt:lpstr>Brown field development in Gothenburg: people’s participation where no one lives? </vt:lpstr>
      <vt:lpstr>Frihamnen </vt:lpstr>
      <vt:lpstr>PowerPoint Presentation</vt:lpstr>
      <vt:lpstr>PowerPoint Presentation</vt:lpstr>
      <vt:lpstr>Thank you!</vt:lpstr>
      <vt:lpstr>A couple of theoretical view points</vt:lpstr>
    </vt:vector>
  </TitlesOfParts>
  <Company>Nordregio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 involvement perspective</dc:title>
  <dc:creator>Sandra Oliveira e Costa</dc:creator>
  <cp:lastModifiedBy>Sandra Oliveira e Costa</cp:lastModifiedBy>
  <cp:revision>67</cp:revision>
  <cp:lastPrinted>2016-01-18T11:30:26Z</cp:lastPrinted>
  <dcterms:created xsi:type="dcterms:W3CDTF">2016-01-13T13:51:36Z</dcterms:created>
  <dcterms:modified xsi:type="dcterms:W3CDTF">2016-01-18T12:47:05Z</dcterms:modified>
</cp:coreProperties>
</file>