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6" r:id="rId2"/>
  </p:sldMasterIdLst>
  <p:notesMasterIdLst>
    <p:notesMasterId r:id="rId26"/>
  </p:notesMasterIdLst>
  <p:handoutMasterIdLst>
    <p:handoutMasterId r:id="rId27"/>
  </p:handoutMasterIdLst>
  <p:sldIdLst>
    <p:sldId id="256" r:id="rId3"/>
    <p:sldId id="471" r:id="rId4"/>
    <p:sldId id="469" r:id="rId5"/>
    <p:sldId id="476" r:id="rId6"/>
    <p:sldId id="434" r:id="rId7"/>
    <p:sldId id="433" r:id="rId8"/>
    <p:sldId id="435" r:id="rId9"/>
    <p:sldId id="438" r:id="rId10"/>
    <p:sldId id="430" r:id="rId11"/>
    <p:sldId id="467" r:id="rId12"/>
    <p:sldId id="468" r:id="rId13"/>
    <p:sldId id="459" r:id="rId14"/>
    <p:sldId id="473" r:id="rId15"/>
    <p:sldId id="474" r:id="rId16"/>
    <p:sldId id="421" r:id="rId17"/>
    <p:sldId id="423" r:id="rId18"/>
    <p:sldId id="422" r:id="rId19"/>
    <p:sldId id="424" r:id="rId20"/>
    <p:sldId id="425" r:id="rId21"/>
    <p:sldId id="426" r:id="rId22"/>
    <p:sldId id="450" r:id="rId23"/>
    <p:sldId id="472" r:id="rId24"/>
    <p:sldId id="437" r:id="rId25"/>
  </p:sldIdLst>
  <p:sldSz cx="9906000" cy="6858000" type="A4"/>
  <p:notesSz cx="6731000" cy="98552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752">
          <p15:clr>
            <a:srgbClr val="A4A3A4"/>
          </p15:clr>
        </p15:guide>
        <p15:guide id="3" orient="horz" pos="3884">
          <p15:clr>
            <a:srgbClr val="A4A3A4"/>
          </p15:clr>
        </p15:guide>
        <p15:guide id="4" orient="horz" pos="436">
          <p15:clr>
            <a:srgbClr val="A4A3A4"/>
          </p15:clr>
        </p15:guide>
        <p15:guide id="5" orient="horz" pos="754">
          <p15:clr>
            <a:srgbClr val="A4A3A4"/>
          </p15:clr>
        </p15:guide>
        <p15:guide id="6" orient="horz" pos="845">
          <p15:clr>
            <a:srgbClr val="A4A3A4"/>
          </p15:clr>
        </p15:guide>
        <p15:guide id="7" orient="horz" pos="935">
          <p15:clr>
            <a:srgbClr val="A4A3A4"/>
          </p15:clr>
        </p15:guide>
        <p15:guide id="8" pos="270">
          <p15:clr>
            <a:srgbClr val="A4A3A4"/>
          </p15:clr>
        </p15:guide>
        <p15:guide id="9" pos="5970">
          <p15:clr>
            <a:srgbClr val="A4A3A4"/>
          </p15:clr>
        </p15:guide>
        <p15:guide id="10" pos="3120">
          <p15:clr>
            <a:srgbClr val="A4A3A4"/>
          </p15:clr>
        </p15:guide>
        <p15:guide id="11" pos="320">
          <p15:clr>
            <a:srgbClr val="A4A3A4"/>
          </p15:clr>
        </p15:guide>
        <p15:guide id="12" pos="4004">
          <p15:clr>
            <a:srgbClr val="A4A3A4"/>
          </p15:clr>
        </p15:guide>
        <p15:guide id="13" orient="horz" pos="3311">
          <p15:clr>
            <a:srgbClr val="A4A3A4"/>
          </p15:clr>
        </p15:guide>
        <p15:guide id="14" orient="horz" pos="1316">
          <p15:clr>
            <a:srgbClr val="A4A3A4"/>
          </p15:clr>
        </p15:guide>
        <p15:guide id="15" pos="4854">
          <p15:clr>
            <a:srgbClr val="A4A3A4"/>
          </p15:clr>
        </p15:guide>
        <p15:guide id="16" pos="27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na Saario" initials="L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9637"/>
    <a:srgbClr val="569D01"/>
    <a:srgbClr val="99AF38"/>
    <a:srgbClr val="64C80A"/>
    <a:srgbClr val="108E3A"/>
    <a:srgbClr val="9DB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Normaali tyyli 2 - Korostu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4" autoAdjust="0"/>
    <p:restoredTop sz="94041" autoAdjust="0"/>
  </p:normalViewPr>
  <p:slideViewPr>
    <p:cSldViewPr showGuides="1">
      <p:cViewPr varScale="1">
        <p:scale>
          <a:sx n="109" d="100"/>
          <a:sy n="109" d="100"/>
        </p:scale>
        <p:origin x="1812" y="120"/>
      </p:cViewPr>
      <p:guideLst>
        <p:guide orient="horz" pos="2160"/>
        <p:guide orient="horz" pos="1752"/>
        <p:guide orient="horz" pos="3884"/>
        <p:guide orient="horz" pos="436"/>
        <p:guide orient="horz" pos="754"/>
        <p:guide orient="horz" pos="845"/>
        <p:guide orient="horz" pos="935"/>
        <p:guide pos="270"/>
        <p:guide pos="5970"/>
        <p:guide pos="3120"/>
        <p:guide pos="320"/>
        <p:guide pos="4004"/>
        <p:guide orient="horz" pos="3311"/>
        <p:guide orient="horz" pos="1316"/>
        <p:guide pos="4854"/>
        <p:guide pos="27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6" d="100"/>
          <a:sy n="86" d="100"/>
        </p:scale>
        <p:origin x="-2136" y="-96"/>
      </p:cViewPr>
      <p:guideLst>
        <p:guide orient="horz" pos="3104"/>
        <p:guide pos="212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 sz="8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2676" y="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9BED25-9D49-4D2E-B7E5-444CB468FBF1}" type="datetimeFigureOut">
              <a:rPr lang="fi-FI" sz="800" smtClean="0"/>
              <a:pPr/>
              <a:t>18.1.2016</a:t>
            </a:fld>
            <a:endParaRPr lang="fi-FI" sz="8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6073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 sz="8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2676" y="936073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C9836-459D-4B4C-902E-5DD6C029B5FE}" type="slidenum">
              <a:rPr lang="fi-FI" sz="800" smtClean="0"/>
              <a:pPr/>
              <a:t>‹#›</a:t>
            </a:fld>
            <a:endParaRPr lang="fi-FI" sz="800"/>
          </a:p>
        </p:txBody>
      </p:sp>
    </p:spTree>
    <p:extLst>
      <p:ext uri="{BB962C8B-B14F-4D97-AF65-F5344CB8AC3E}">
        <p14:creationId xmlns:p14="http://schemas.microsoft.com/office/powerpoint/2010/main" val="2609415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/>
            </a:lvl1pPr>
          </a:lstStyle>
          <a:p>
            <a:endParaRPr lang="fi-FI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2676" y="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/>
            </a:lvl1pPr>
          </a:lstStyle>
          <a:p>
            <a:fld id="{EB44DF7E-9B53-4A31-9153-6F76701E08AE}" type="datetimeFigureOut">
              <a:rPr lang="fi-FI" smtClean="0"/>
              <a:pPr/>
              <a:t>18.1.2016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6913" y="739775"/>
            <a:ext cx="5337175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100" y="4681220"/>
            <a:ext cx="5384800" cy="44348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6073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2676" y="9360730"/>
            <a:ext cx="2916767" cy="492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/>
            </a:lvl1pPr>
          </a:lstStyle>
          <a:p>
            <a:fld id="{3B5C57C7-2EC7-4624-9D4A-DEA130FF3D51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66700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Logodia </a:t>
            </a:r>
            <a:r>
              <a:rPr lang="fi-FI" baseline="0" dirty="0" smtClean="0"/>
              <a:t>englanniksi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C57C7-2EC7-4624-9D4A-DEA130FF3D51}" type="slidenum">
              <a:rPr lang="fi-FI" smtClean="0"/>
              <a:pPr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90263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Taustakuva vaihtoon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C57C7-2EC7-4624-9D4A-DEA130FF3D51}" type="slidenum">
              <a:rPr lang="fi-FI" smtClean="0"/>
              <a:pPr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904519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C57C7-2EC7-4624-9D4A-DEA130FF3D51}" type="slidenum">
              <a:rPr lang="fi-FI" smtClean="0"/>
              <a:pPr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06486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smtClean="0"/>
              <a:t>Jää: vertailuaineisto + </a:t>
            </a:r>
            <a:r>
              <a:rPr lang="fi-FI" dirty="0" err="1" smtClean="0"/>
              <a:t>teknologiakiinteistöt</a:t>
            </a:r>
            <a:r>
              <a:rPr lang="fi-FI" dirty="0" smtClean="0"/>
              <a:t>, muutokset</a:t>
            </a:r>
            <a:r>
              <a:rPr lang="fi-FI" baseline="0" dirty="0" smtClean="0"/>
              <a:t> pois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C57C7-2EC7-4624-9D4A-DEA130FF3D51}" type="slidenum">
              <a:rPr lang="fi-FI" smtClean="0"/>
              <a:pPr/>
              <a:t>10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7418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etu_valk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99" y="1"/>
            <a:ext cx="9897202" cy="685799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1A283CB8-714F-41CE-AE44-59E26D9B9F93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5925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 descr="etu_valk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99" y="1"/>
            <a:ext cx="9897202" cy="6857999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1A283CB8-714F-41CE-AE44-59E26D9B9F93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2690749" y="2564904"/>
            <a:ext cx="4992555" cy="2664296"/>
          </a:xfrm>
        </p:spPr>
        <p:txBody>
          <a:bodyPr anchor="ctr" anchorCtr="0"/>
          <a:lstStyle>
            <a:lvl1pPr algn="ctr">
              <a:defRPr sz="3500" b="0" i="0" cap="none" spc="50" baseline="0">
                <a:solidFill>
                  <a:schemeClr val="bg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605925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uva 10" descr="etu_valk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400" y="0"/>
            <a:ext cx="9897200" cy="685799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1A283CB8-714F-41CE-AE44-59E26D9B9F93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24" name="Title 1"/>
          <p:cNvSpPr>
            <a:spLocks noGrp="1"/>
          </p:cNvSpPr>
          <p:nvPr>
            <p:ph type="ctrTitle"/>
          </p:nvPr>
        </p:nvSpPr>
        <p:spPr>
          <a:xfrm>
            <a:off x="1364602" y="2852936"/>
            <a:ext cx="7176797" cy="1584176"/>
          </a:xfrm>
        </p:spPr>
        <p:txBody>
          <a:bodyPr anchor="ctr" anchorCtr="0"/>
          <a:lstStyle>
            <a:lvl1pPr algn="ctr">
              <a:defRPr sz="3000" b="0" i="0" cap="none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pic>
        <p:nvPicPr>
          <p:cNvPr id="15" name="Kuva 14" descr="alasivu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761313" y="260649"/>
            <a:ext cx="1716460" cy="54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925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u="none" cap="none" spc="20" baseline="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/>
            </a:lvl1pPr>
            <a:lvl3pPr>
              <a:buClr>
                <a:schemeClr val="accent2"/>
              </a:buClr>
              <a:defRPr/>
            </a:lvl3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2E8F2D6F-AB47-4C52-8562-8AD42704A9EA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371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perus_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99" y="1"/>
            <a:ext cx="9897202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spc="20" baseline="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/>
            </a:lvl1pPr>
            <a:lvl3pPr>
              <a:buClr>
                <a:schemeClr val="accent2"/>
              </a:buClr>
              <a:defRPr/>
            </a:lvl3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2E8F2D6F-AB47-4C52-8562-8AD42704A9EA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371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uva 6" descr="perus_0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99" y="1"/>
            <a:ext cx="9897202" cy="68579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spc="20" baseline="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defRPr/>
            </a:lvl1pPr>
            <a:lvl3pPr>
              <a:buClr>
                <a:schemeClr val="accent2"/>
              </a:buClr>
              <a:defRPr/>
            </a:lvl3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2E8F2D6F-AB47-4C52-8562-8AD42704A9EA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371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524" y="1196752"/>
            <a:ext cx="8580953" cy="1224136"/>
          </a:xfrm>
        </p:spPr>
        <p:txBody>
          <a:bodyPr/>
          <a:lstStyle>
            <a:lvl1pPr>
              <a:defRPr cap="none" spc="20" baseline="0">
                <a:solidFill>
                  <a:schemeClr val="tx1"/>
                </a:solidFill>
              </a:defRPr>
            </a:lvl1pPr>
          </a:lstStyle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524" y="2636912"/>
            <a:ext cx="8580953" cy="4032448"/>
          </a:xfrm>
        </p:spPr>
        <p:txBody>
          <a:bodyPr/>
          <a:lstStyle>
            <a:lvl1pPr>
              <a:buClr>
                <a:schemeClr val="tx1">
                  <a:lumMod val="95000"/>
                  <a:lumOff val="5000"/>
                </a:schemeClr>
              </a:buClr>
              <a:buFont typeface="Arial" pitchFamily="34" charset="0"/>
              <a:buChar char="•"/>
              <a:defRPr/>
            </a:lvl1pPr>
            <a:lvl3pPr>
              <a:buClr>
                <a:schemeClr val="tx1"/>
              </a:buClr>
              <a:defRPr/>
            </a:lvl3pPr>
            <a:lvl5pPr>
              <a:buClr>
                <a:schemeClr val="tx1"/>
              </a:buClr>
              <a:defRPr/>
            </a:lvl5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2E8F2D6F-AB47-4C52-8562-8AD42704A9EA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37107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2905" y="2420888"/>
            <a:ext cx="3427544" cy="4248472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1" y="2420888"/>
            <a:ext cx="3427545" cy="4248472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60934" y="7100726"/>
            <a:ext cx="2184134" cy="21670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7F99B14F-DF5A-43B4-AE9B-3F316EA556A4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62120" y="7100726"/>
            <a:ext cx="3198813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304678" y="6597476"/>
            <a:ext cx="312035" cy="2159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4E983144-75B1-46DC-93DD-C26B832E3D52}" type="slidenum">
              <a:rPr lang="fi-FI" smtClean="0"/>
              <a:pPr/>
              <a:t>‹#›</a:t>
            </a:fld>
            <a:endParaRPr lang="fi-FI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42905" y="1196752"/>
            <a:ext cx="7020190" cy="1224136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13530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idx="1"/>
          </p:nvPr>
        </p:nvSpPr>
        <p:spPr>
          <a:xfrm>
            <a:off x="428230" y="1196976"/>
            <a:ext cx="9049543" cy="4968875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Muokkaa tekstin perustyylejä napsauttamalla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toinen taso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kolmas taso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neljäs taso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viides taso</a:t>
            </a:r>
            <a:endParaRPr kumimoji="0" lang="fi-FI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28497" y="152090"/>
            <a:ext cx="7098789" cy="684622"/>
          </a:xfrm>
          <a:prstGeom prst="rect">
            <a:avLst/>
          </a:prstGeom>
        </p:spPr>
        <p:txBody>
          <a:bodyPr vert="horz" lIns="36000" tIns="36000" rIns="36000" bIns="36000" rtlCol="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Muokkaa </a:t>
            </a:r>
            <a:r>
              <a:rPr kumimoji="0" lang="fi-FI" sz="2200" b="0" i="0" u="none" strike="noStrike" kern="1200" cap="none" spc="2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perustyyl</a:t>
            </a: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</a:t>
            </a:r>
            <a:r>
              <a:rPr kumimoji="0" lang="fi-FI" sz="2200" b="0" i="0" u="none" strike="noStrike" kern="1200" cap="none" spc="2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napsautt</a:t>
            </a: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fi-FI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66406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Kuva 9" descr="keno_viivoitu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33475" y="4630823"/>
            <a:ext cx="9439050" cy="221890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230" y="1196976"/>
            <a:ext cx="9049543" cy="4968875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/>
          <a:p>
            <a:pPr lvl="0"/>
            <a:r>
              <a:rPr lang="fi-FI" dirty="0" smtClean="0"/>
              <a:t>Muokkaa tekstin perustyylejä napsauttamalla</a:t>
            </a:r>
          </a:p>
          <a:p>
            <a:pPr lvl="1"/>
            <a:r>
              <a:rPr lang="fi-FI" dirty="0" smtClean="0"/>
              <a:t>toinen taso</a:t>
            </a:r>
          </a:p>
          <a:p>
            <a:pPr lvl="2"/>
            <a:r>
              <a:rPr lang="fi-FI" dirty="0" smtClean="0"/>
              <a:t>kolmas taso</a:t>
            </a:r>
          </a:p>
          <a:p>
            <a:pPr lvl="3"/>
            <a:r>
              <a:rPr lang="fi-FI" dirty="0" smtClean="0"/>
              <a:t>neljäs taso</a:t>
            </a:r>
          </a:p>
          <a:p>
            <a:pPr lvl="4"/>
            <a:r>
              <a:rPr lang="fi-FI" dirty="0" smtClean="0"/>
              <a:t>viides taso</a:t>
            </a:r>
            <a:endParaRPr lang="fi-FI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497" y="152090"/>
            <a:ext cx="7098789" cy="684622"/>
          </a:xfrm>
          <a:prstGeom prst="rect">
            <a:avLst/>
          </a:prstGeom>
        </p:spPr>
        <p:txBody>
          <a:bodyPr vert="horz" lIns="36000" tIns="36000" rIns="36000" bIns="36000" rtlCol="0" anchor="b" anchorCtr="0">
            <a:noAutofit/>
          </a:bodyPr>
          <a:lstStyle/>
          <a:p>
            <a:r>
              <a:rPr lang="fi-FI" dirty="0" smtClean="0"/>
              <a:t>Muokkaa </a:t>
            </a:r>
            <a:r>
              <a:rPr lang="fi-FI" dirty="0" err="1" smtClean="0"/>
              <a:t>perustyyl</a:t>
            </a:r>
            <a:r>
              <a:rPr lang="fi-FI" dirty="0" smtClean="0"/>
              <a:t>. </a:t>
            </a:r>
            <a:r>
              <a:rPr lang="fi-FI" dirty="0" err="1" smtClean="0"/>
              <a:t>napsautt</a:t>
            </a:r>
            <a:r>
              <a:rPr lang="fi-FI" dirty="0" smtClean="0"/>
              <a:t>.</a:t>
            </a:r>
            <a:endParaRPr lang="fi-FI" dirty="0"/>
          </a:p>
        </p:txBody>
      </p:sp>
      <p:pic>
        <p:nvPicPr>
          <p:cNvPr id="9" name="Kuva 8" descr="alasivulogo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761313" y="260649"/>
            <a:ext cx="1716460" cy="540283"/>
          </a:xfrm>
          <a:prstGeom prst="rect">
            <a:avLst/>
          </a:prstGeom>
        </p:spPr>
      </p:pic>
      <p:cxnSp>
        <p:nvCxnSpPr>
          <p:cNvPr id="13" name="Suora yhdysviiva 12"/>
          <p:cNvCxnSpPr/>
          <p:nvPr/>
        </p:nvCxnSpPr>
        <p:spPr>
          <a:xfrm>
            <a:off x="428229" y="796956"/>
            <a:ext cx="7021049" cy="0"/>
          </a:xfrm>
          <a:prstGeom prst="line">
            <a:avLst/>
          </a:prstGeom>
          <a:ln w="9525">
            <a:gradFill>
              <a:gsLst>
                <a:gs pos="0">
                  <a:srgbClr val="99AF38"/>
                </a:gs>
                <a:gs pos="50000">
                  <a:srgbClr val="9CB86E"/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88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0" r:id="rId2"/>
    <p:sldLayoutId id="2147483685" r:id="rId3"/>
    <p:sldLayoutId id="2147483650" r:id="rId4"/>
    <p:sldLayoutId id="2147483682" r:id="rId5"/>
    <p:sldLayoutId id="2147483683" r:id="rId6"/>
    <p:sldLayoutId id="2147483681" r:id="rId7"/>
    <p:sldLayoutId id="2147483652" r:id="rId8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lnSpc>
          <a:spcPts val="3100"/>
        </a:lnSpc>
        <a:spcBef>
          <a:spcPct val="0"/>
        </a:spcBef>
        <a:buNone/>
        <a:defRPr sz="2200" b="0" i="0" kern="1200" cap="none" spc="20" baseline="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700" indent="-266700" algn="l" defTabSz="914400" rtl="0" eaLnBrk="1" latinLnBrk="0" hangingPunct="1">
        <a:spcBef>
          <a:spcPts val="0"/>
        </a:spcBef>
        <a:spcAft>
          <a:spcPts val="600"/>
        </a:spcAft>
        <a:buClr>
          <a:schemeClr val="tx1">
            <a:lumMod val="95000"/>
            <a:lumOff val="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357188" indent="-174625" algn="l" defTabSz="914400" rtl="0" eaLnBrk="1" latinLnBrk="0" hangingPunct="1">
        <a:spcBef>
          <a:spcPts val="0"/>
        </a:spcBef>
        <a:spcAft>
          <a:spcPts val="600"/>
        </a:spcAft>
        <a:buFont typeface="Verdana" pitchFamily="34" charset="0"/>
        <a:buChar char="-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539750" indent="-182563" algn="l" defTabSz="914400" rtl="0" eaLnBrk="1" latinLnBrk="0" hangingPunct="1">
        <a:spcBef>
          <a:spcPts val="0"/>
        </a:spcBef>
        <a:spcAft>
          <a:spcPts val="600"/>
        </a:spcAft>
        <a:buClr>
          <a:schemeClr val="tx1"/>
        </a:buClr>
        <a:buFont typeface="Arial" pitchFamily="34" charset="0"/>
        <a:buChar char="•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714375" indent="-174625" algn="l" defTabSz="914400" rtl="0" eaLnBrk="1" latinLnBrk="0" hangingPunct="1">
        <a:spcBef>
          <a:spcPts val="0"/>
        </a:spcBef>
        <a:spcAft>
          <a:spcPts val="600"/>
        </a:spcAft>
        <a:buClr>
          <a:schemeClr val="tx1"/>
        </a:buClr>
        <a:buFont typeface="Verdana" pitchFamily="34" charset="0"/>
        <a:buChar char="-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898525" indent="-184150" algn="l" defTabSz="914400" rtl="0" eaLnBrk="1" latinLnBrk="0" hangingPunct="1">
        <a:spcBef>
          <a:spcPts val="0"/>
        </a:spcBef>
        <a:spcAft>
          <a:spcPts val="600"/>
        </a:spcAft>
        <a:buClr>
          <a:schemeClr val="tx1"/>
        </a:buClr>
        <a:buFont typeface="Arial" pitchFamily="34" charset="0"/>
        <a:buChar char="•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428230" y="1196976"/>
            <a:ext cx="9049543" cy="4968875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Muokkaa tekstin perustyylejä napsauttamalla</a:t>
            </a:r>
          </a:p>
          <a:p>
            <a:pPr marL="0" marR="0" lvl="1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toinen taso</a:t>
            </a:r>
          </a:p>
          <a:p>
            <a:pPr marL="0" marR="0" lvl="2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kolmas taso</a:t>
            </a:r>
          </a:p>
          <a:p>
            <a:pPr marL="0" marR="0" lvl="3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neljäs taso</a:t>
            </a:r>
          </a:p>
          <a:p>
            <a:pPr marL="0" marR="0" lvl="4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viides taso</a:t>
            </a:r>
            <a:endParaRPr kumimoji="0" lang="fi-FI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28497" y="152090"/>
            <a:ext cx="7098789" cy="684622"/>
          </a:xfrm>
          <a:prstGeom prst="rect">
            <a:avLst/>
          </a:prstGeom>
        </p:spPr>
        <p:txBody>
          <a:bodyPr vert="horz" lIns="36000" tIns="36000" rIns="36000" bIns="36000" rtlCol="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Muokkaa </a:t>
            </a:r>
            <a:r>
              <a:rPr kumimoji="0" lang="fi-FI" sz="2200" b="0" i="0" u="none" strike="noStrike" kern="1200" cap="none" spc="2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perustyyl</a:t>
            </a: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 </a:t>
            </a:r>
            <a:r>
              <a:rPr kumimoji="0" lang="fi-FI" sz="2200" b="0" i="0" u="none" strike="noStrike" kern="1200" cap="none" spc="20" normalizeH="0" baseline="0" noProof="0" dirty="0" err="1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napsautt</a:t>
            </a:r>
            <a:r>
              <a:rPr kumimoji="0" lang="fi-FI" sz="2200" b="0" i="0" u="none" strike="noStrike" kern="1200" cap="none" spc="2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.</a:t>
            </a:r>
            <a:endParaRPr kumimoji="0" lang="fi-FI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89999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</p:sldLayoutIdLst>
  <p:txStyles>
    <p:titleStyle>
      <a:lvl1pPr marL="0" marR="0" indent="0" algn="l" defTabSz="91440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r8--tdl4Dd0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kstin paikkamerkki 5"/>
          <p:cNvSpPr txBox="1">
            <a:spLocks/>
          </p:cNvSpPr>
          <p:nvPr/>
        </p:nvSpPr>
        <p:spPr>
          <a:xfrm>
            <a:off x="3296816" y="4149080"/>
            <a:ext cx="3276364" cy="1080120"/>
          </a:xfrm>
          <a:prstGeom prst="rect">
            <a:avLst/>
          </a:prstGeom>
        </p:spPr>
        <p:txBody>
          <a:bodyPr/>
          <a:lstStyle/>
          <a:p>
            <a:pPr marL="266700" marR="0" lvl="0" indent="-266700" algn="ctr" defTabSz="914400" rtl="0" eaLnBrk="1" fontAlgn="auto" latinLnBrk="0" hangingPunct="1">
              <a:lnSpc>
                <a:spcPts val="1000"/>
              </a:lnSpc>
              <a:spcBef>
                <a:spcPts val="0"/>
              </a:spcBef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SzTx/>
              <a:tabLst/>
              <a:defRPr/>
            </a:pP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6" name="Otsikko 6"/>
          <p:cNvSpPr txBox="1">
            <a:spLocks/>
          </p:cNvSpPr>
          <p:nvPr/>
        </p:nvSpPr>
        <p:spPr>
          <a:xfrm>
            <a:off x="704528" y="3140968"/>
            <a:ext cx="8600150" cy="100811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z="3600" spc="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alaSansOT" panose="020B0504030101020102" pitchFamily="34" charset="0"/>
                <a:ea typeface="+mj-ea"/>
                <a:cs typeface="ScalaSans"/>
              </a:rPr>
              <a:t>Turku Technology </a:t>
            </a:r>
            <a:r>
              <a:rPr lang="fi-FI" sz="3600" spc="2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ScalaSansOT" panose="020B0504030101020102" pitchFamily="34" charset="0"/>
                <a:ea typeface="+mj-ea"/>
                <a:cs typeface="ScalaSans"/>
              </a:rPr>
              <a:t>Properties</a:t>
            </a:r>
            <a:r>
              <a:rPr lang="fi-FI" sz="3600" spc="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alaSansOT" panose="020B0504030101020102" pitchFamily="34" charset="0"/>
                <a:ea typeface="+mj-ea"/>
                <a:cs typeface="ScalaSans"/>
              </a:rPr>
              <a:t> Group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i-FI" spc="2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ScalaSansOT" panose="020B0504030101020102" pitchFamily="34" charset="0"/>
                <a:ea typeface="+mj-ea"/>
                <a:cs typeface="ScalaSans"/>
              </a:rPr>
              <a:t>19.1.2016</a:t>
            </a:r>
          </a:p>
        </p:txBody>
      </p:sp>
      <p:pic>
        <p:nvPicPr>
          <p:cNvPr id="2" name="Kuva 1" descr="turku-technology-propertie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256" y="116632"/>
            <a:ext cx="2487168" cy="85953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Kuva 5" descr="image00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6" t="27901" r="27513" b="9779"/>
          <a:stretch/>
        </p:blipFill>
        <p:spPr bwMode="auto">
          <a:xfrm>
            <a:off x="3500780" y="1412776"/>
            <a:ext cx="4816475" cy="4274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kstiruutu 8"/>
          <p:cNvSpPr txBox="1"/>
          <p:nvPr/>
        </p:nvSpPr>
        <p:spPr>
          <a:xfrm>
            <a:off x="441076" y="6309320"/>
            <a:ext cx="1512168" cy="21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fi-FI" sz="1200" dirty="0" smtClean="0">
                <a:latin typeface="ScalaSansOT" panose="020B0504030101020102" pitchFamily="34" charset="0"/>
              </a:rPr>
              <a:t>Source: KTI</a:t>
            </a:r>
            <a:endParaRPr lang="fi-FI" sz="1200" dirty="0">
              <a:latin typeface="ScalaSansOT" panose="020B0504030101020102" pitchFamily="34" charset="0"/>
            </a:endParaRPr>
          </a:p>
        </p:txBody>
      </p:sp>
      <p:sp>
        <p:nvSpPr>
          <p:cNvPr id="10" name="Suorakulmio 9"/>
          <p:cNvSpPr/>
          <p:nvPr/>
        </p:nvSpPr>
        <p:spPr>
          <a:xfrm>
            <a:off x="7473280" y="1916832"/>
            <a:ext cx="187220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2" name="Otsikko 1"/>
          <p:cNvSpPr>
            <a:spLocks noGrp="1"/>
          </p:cNvSpPr>
          <p:nvPr>
            <p:ph type="title"/>
          </p:nvPr>
        </p:nvSpPr>
        <p:spPr>
          <a:xfrm>
            <a:off x="416496" y="360363"/>
            <a:ext cx="8580953" cy="548358"/>
          </a:xfrm>
        </p:spPr>
        <p:txBody>
          <a:bodyPr anchor="t" anchorCtr="0"/>
          <a:lstStyle/>
          <a:p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Total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customer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satisfaction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2013 –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complete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data</a:t>
            </a:r>
          </a:p>
        </p:txBody>
      </p:sp>
      <p:sp>
        <p:nvSpPr>
          <p:cNvPr id="3" name="Tekstiruutu 2"/>
          <p:cNvSpPr txBox="1"/>
          <p:nvPr/>
        </p:nvSpPr>
        <p:spPr>
          <a:xfrm>
            <a:off x="1280592" y="3212976"/>
            <a:ext cx="23042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100">
                <a:latin typeface="Calibri"/>
                <a:cs typeface="Calibri"/>
              </a:rPr>
              <a:t>COMPARE DATA</a:t>
            </a:r>
          </a:p>
        </p:txBody>
      </p:sp>
      <p:sp>
        <p:nvSpPr>
          <p:cNvPr id="8" name="Tekstiruutu 7"/>
          <p:cNvSpPr txBox="1"/>
          <p:nvPr/>
        </p:nvSpPr>
        <p:spPr>
          <a:xfrm>
            <a:off x="1208584" y="5301208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100">
                <a:cs typeface="Calibri"/>
              </a:rPr>
              <a:t>TURKU TECHNOLOGY PROPERTIES</a:t>
            </a:r>
          </a:p>
        </p:txBody>
      </p:sp>
    </p:spTree>
    <p:extLst>
      <p:ext uri="{BB962C8B-B14F-4D97-AF65-F5344CB8AC3E}">
        <p14:creationId xmlns:p14="http://schemas.microsoft.com/office/powerpoint/2010/main" val="328430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/>
          <p:cNvSpPr/>
          <p:nvPr/>
        </p:nvSpPr>
        <p:spPr>
          <a:xfrm>
            <a:off x="2216696" y="1196976"/>
            <a:ext cx="3168352" cy="2878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1" name="Tekstiruutu 20"/>
          <p:cNvSpPr txBox="1"/>
          <p:nvPr/>
        </p:nvSpPr>
        <p:spPr>
          <a:xfrm>
            <a:off x="441076" y="6309320"/>
            <a:ext cx="1512168" cy="21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fi-FI" sz="1200" dirty="0" smtClean="0">
                <a:latin typeface="ScalaSansOT" panose="020B0504030101020102" pitchFamily="34" charset="0"/>
              </a:rPr>
              <a:t>Source: KTI</a:t>
            </a:r>
            <a:endParaRPr lang="fi-FI" sz="1200" dirty="0">
              <a:latin typeface="ScalaSansOT" panose="020B0504030101020102" pitchFamily="34" charset="0"/>
            </a:endParaRPr>
          </a:p>
        </p:txBody>
      </p:sp>
      <p:sp>
        <p:nvSpPr>
          <p:cNvPr id="22" name="Otsikko 1"/>
          <p:cNvSpPr>
            <a:spLocks noGrp="1"/>
          </p:cNvSpPr>
          <p:nvPr>
            <p:ph type="title"/>
          </p:nvPr>
        </p:nvSpPr>
        <p:spPr>
          <a:xfrm>
            <a:off x="416496" y="360363"/>
            <a:ext cx="8580953" cy="548358"/>
          </a:xfrm>
        </p:spPr>
        <p:txBody>
          <a:bodyPr anchor="t" anchorCtr="0"/>
          <a:lstStyle/>
          <a:p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Total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customer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satisfaction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2014 –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complete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data</a:t>
            </a:r>
          </a:p>
        </p:txBody>
      </p:sp>
      <p:pic>
        <p:nvPicPr>
          <p:cNvPr id="23" name="Kuva 6" descr="image00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3" t="25049" r="25878" b="12984"/>
          <a:stretch/>
        </p:blipFill>
        <p:spPr bwMode="auto">
          <a:xfrm>
            <a:off x="3512840" y="1484783"/>
            <a:ext cx="4377501" cy="3939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uorakulmio 11"/>
          <p:cNvSpPr/>
          <p:nvPr/>
        </p:nvSpPr>
        <p:spPr>
          <a:xfrm>
            <a:off x="6969224" y="1988840"/>
            <a:ext cx="16561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Tekstiruutu 7"/>
          <p:cNvSpPr txBox="1"/>
          <p:nvPr/>
        </p:nvSpPr>
        <p:spPr>
          <a:xfrm>
            <a:off x="1280592" y="3212976"/>
            <a:ext cx="23042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100">
                <a:latin typeface="Calibri"/>
                <a:cs typeface="Calibri"/>
              </a:rPr>
              <a:t>COMPARE DATA</a:t>
            </a:r>
          </a:p>
        </p:txBody>
      </p:sp>
      <p:sp>
        <p:nvSpPr>
          <p:cNvPr id="9" name="Tekstiruutu 8"/>
          <p:cNvSpPr txBox="1"/>
          <p:nvPr/>
        </p:nvSpPr>
        <p:spPr>
          <a:xfrm>
            <a:off x="1208584" y="3429000"/>
            <a:ext cx="23762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i-FI" sz="1100">
                <a:latin typeface="Calibri"/>
                <a:cs typeface="Calibri"/>
              </a:rPr>
              <a:t>TURKU TECHNOLOGY PROPERTIES</a:t>
            </a:r>
          </a:p>
        </p:txBody>
      </p:sp>
    </p:spTree>
    <p:extLst>
      <p:ext uri="{BB962C8B-B14F-4D97-AF65-F5344CB8AC3E}">
        <p14:creationId xmlns:p14="http://schemas.microsoft.com/office/powerpoint/2010/main" val="35161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Kuva 8"/>
          <p:cNvPicPr>
            <a:picLocks noChangeAspect="1"/>
          </p:cNvPicPr>
          <p:nvPr/>
        </p:nvPicPr>
        <p:blipFill rotWithShape="1">
          <a:blip r:embed="rId2"/>
          <a:srcRect l="7158" t="25828" r="10686" b="6796"/>
          <a:stretch/>
        </p:blipFill>
        <p:spPr>
          <a:xfrm>
            <a:off x="2072680" y="1518606"/>
            <a:ext cx="5886203" cy="4070634"/>
          </a:xfrm>
          <a:prstGeom prst="rect">
            <a:avLst/>
          </a:prstGeom>
        </p:spPr>
      </p:pic>
      <p:sp>
        <p:nvSpPr>
          <p:cNvPr id="13" name="Suorakulmio 12"/>
          <p:cNvSpPr/>
          <p:nvPr/>
        </p:nvSpPr>
        <p:spPr>
          <a:xfrm>
            <a:off x="2630511" y="3414520"/>
            <a:ext cx="832978" cy="164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Tekstiruutu 13"/>
          <p:cNvSpPr txBox="1"/>
          <p:nvPr/>
        </p:nvSpPr>
        <p:spPr>
          <a:xfrm>
            <a:off x="2542944" y="3399482"/>
            <a:ext cx="10081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900" b="1" dirty="0" smtClean="0">
                <a:latin typeface="+mj-lt"/>
              </a:rPr>
              <a:t>Portfolio Index</a:t>
            </a:r>
            <a:endParaRPr lang="fi-FI" sz="900" b="1" dirty="0">
              <a:latin typeface="+mj-lt"/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441076" y="6309320"/>
            <a:ext cx="1512168" cy="21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fi-FI" sz="1200" dirty="0" smtClean="0">
                <a:latin typeface="ScalaSansOT" panose="020B0504030101020102" pitchFamily="34" charset="0"/>
              </a:rPr>
              <a:t>Source: KTI</a:t>
            </a:r>
            <a:endParaRPr lang="fi-FI" sz="1200" dirty="0">
              <a:latin typeface="ScalaSansOT" panose="020B0504030101020102" pitchFamily="34" charset="0"/>
            </a:endParaRPr>
          </a:p>
        </p:txBody>
      </p:sp>
      <p:sp>
        <p:nvSpPr>
          <p:cNvPr id="19" name="Otsikko 1"/>
          <p:cNvSpPr>
            <a:spLocks noGrp="1"/>
          </p:cNvSpPr>
          <p:nvPr>
            <p:ph type="title"/>
          </p:nvPr>
        </p:nvSpPr>
        <p:spPr>
          <a:xfrm>
            <a:off x="416496" y="360363"/>
            <a:ext cx="8580953" cy="548358"/>
          </a:xfrm>
        </p:spPr>
        <p:txBody>
          <a:bodyPr anchor="t" anchorCtr="0"/>
          <a:lstStyle/>
          <a:p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Portfolio Index 2013</a:t>
            </a:r>
          </a:p>
        </p:txBody>
      </p:sp>
    </p:spTree>
    <p:extLst>
      <p:ext uri="{BB962C8B-B14F-4D97-AF65-F5344CB8AC3E}">
        <p14:creationId xmlns:p14="http://schemas.microsoft.com/office/powerpoint/2010/main" val="205158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/>
          <p:cNvPicPr>
            <a:picLocks noChangeAspect="1"/>
          </p:cNvPicPr>
          <p:nvPr/>
        </p:nvPicPr>
        <p:blipFill rotWithShape="1">
          <a:blip r:embed="rId2"/>
          <a:srcRect l="10984" t="22706" r="8063" b="5968"/>
          <a:stretch/>
        </p:blipFill>
        <p:spPr>
          <a:xfrm>
            <a:off x="2072680" y="1412776"/>
            <a:ext cx="5829215" cy="4160188"/>
          </a:xfrm>
          <a:prstGeom prst="rect">
            <a:avLst/>
          </a:prstGeom>
        </p:spPr>
      </p:pic>
      <p:sp>
        <p:nvSpPr>
          <p:cNvPr id="5" name="Suorakulmio 4"/>
          <p:cNvSpPr/>
          <p:nvPr/>
        </p:nvSpPr>
        <p:spPr>
          <a:xfrm>
            <a:off x="4018031" y="3472546"/>
            <a:ext cx="1080120" cy="288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000" b="1" dirty="0" smtClean="0">
                <a:solidFill>
                  <a:schemeClr val="tx1"/>
                </a:solidFill>
              </a:rPr>
              <a:t>Portfolio Index</a:t>
            </a:r>
            <a:endParaRPr lang="fi-FI" sz="1000" b="1" dirty="0">
              <a:solidFill>
                <a:schemeClr val="tx1"/>
              </a:solidFill>
            </a:endParaRPr>
          </a:p>
        </p:txBody>
      </p:sp>
      <p:sp>
        <p:nvSpPr>
          <p:cNvPr id="6" name="Tekstiruutu 5"/>
          <p:cNvSpPr txBox="1"/>
          <p:nvPr/>
        </p:nvSpPr>
        <p:spPr>
          <a:xfrm>
            <a:off x="441076" y="6309320"/>
            <a:ext cx="1512168" cy="21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fi-FI" sz="1200" dirty="0" smtClean="0">
                <a:latin typeface="ScalaSansOT" panose="020B0504030101020102" pitchFamily="34" charset="0"/>
              </a:rPr>
              <a:t>Source: KTI</a:t>
            </a:r>
            <a:endParaRPr lang="fi-FI" sz="1200" dirty="0">
              <a:latin typeface="ScalaSansOT" panose="020B0504030101020102" pitchFamily="34" charset="0"/>
            </a:endParaRPr>
          </a:p>
        </p:txBody>
      </p:sp>
      <p:sp>
        <p:nvSpPr>
          <p:cNvPr id="7" name="Otsikko 1"/>
          <p:cNvSpPr>
            <a:spLocks noGrp="1"/>
          </p:cNvSpPr>
          <p:nvPr>
            <p:ph type="title"/>
          </p:nvPr>
        </p:nvSpPr>
        <p:spPr>
          <a:xfrm>
            <a:off x="416496" y="360363"/>
            <a:ext cx="8580953" cy="548358"/>
          </a:xfrm>
        </p:spPr>
        <p:txBody>
          <a:bodyPr anchor="t" anchorCtr="0"/>
          <a:lstStyle/>
          <a:p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Portfolio Index 2014</a:t>
            </a:r>
          </a:p>
        </p:txBody>
      </p:sp>
    </p:spTree>
    <p:extLst>
      <p:ext uri="{BB962C8B-B14F-4D97-AF65-F5344CB8AC3E}">
        <p14:creationId xmlns:p14="http://schemas.microsoft.com/office/powerpoint/2010/main" val="343702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/>
        </p:nvSpPr>
        <p:spPr>
          <a:xfrm>
            <a:off x="6278386" y="4968779"/>
            <a:ext cx="720080" cy="121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/>
          <p:cNvSpPr/>
          <p:nvPr/>
        </p:nvSpPr>
        <p:spPr>
          <a:xfrm>
            <a:off x="4478186" y="1346067"/>
            <a:ext cx="144016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Suorakulmio 6"/>
          <p:cNvSpPr/>
          <p:nvPr/>
        </p:nvSpPr>
        <p:spPr>
          <a:xfrm>
            <a:off x="4478186" y="1346067"/>
            <a:ext cx="45719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Suorakulmio 7"/>
          <p:cNvSpPr/>
          <p:nvPr/>
        </p:nvSpPr>
        <p:spPr>
          <a:xfrm>
            <a:off x="2894010" y="1268760"/>
            <a:ext cx="45719" cy="2213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/>
          <p:cNvSpPr/>
          <p:nvPr/>
        </p:nvSpPr>
        <p:spPr>
          <a:xfrm>
            <a:off x="2894010" y="1268760"/>
            <a:ext cx="45719" cy="178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0" name="Kuva 9"/>
          <p:cNvPicPr>
            <a:picLocks noChangeAspect="1"/>
          </p:cNvPicPr>
          <p:nvPr/>
        </p:nvPicPr>
        <p:blipFill rotWithShape="1">
          <a:blip r:embed="rId2"/>
          <a:srcRect t="25097"/>
          <a:stretch/>
        </p:blipFill>
        <p:spPr>
          <a:xfrm>
            <a:off x="1064568" y="1333027"/>
            <a:ext cx="7056784" cy="4299307"/>
          </a:xfrm>
          <a:prstGeom prst="rect">
            <a:avLst/>
          </a:prstGeom>
          <a:ln>
            <a:noFill/>
          </a:ln>
        </p:spPr>
      </p:pic>
      <p:sp>
        <p:nvSpPr>
          <p:cNvPr id="12" name="Suorakulmio 11"/>
          <p:cNvSpPr/>
          <p:nvPr/>
        </p:nvSpPr>
        <p:spPr>
          <a:xfrm>
            <a:off x="6272416" y="1406872"/>
            <a:ext cx="1446130" cy="257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1200" dirty="0" err="1" smtClean="0">
                <a:solidFill>
                  <a:schemeClr val="tx1"/>
                </a:solidFill>
              </a:rPr>
              <a:t>Revenue</a:t>
            </a:r>
            <a:r>
              <a:rPr lang="fi-FI" sz="1200" dirty="0" smtClean="0">
                <a:solidFill>
                  <a:schemeClr val="tx1"/>
                </a:solidFill>
              </a:rPr>
              <a:t> %</a:t>
            </a:r>
            <a:endParaRPr lang="fi-FI" sz="1200" dirty="0">
              <a:solidFill>
                <a:schemeClr val="tx1"/>
              </a:solidFill>
            </a:endParaRPr>
          </a:p>
        </p:txBody>
      </p:sp>
      <p:sp>
        <p:nvSpPr>
          <p:cNvPr id="13" name="Suorakulmio 12"/>
          <p:cNvSpPr/>
          <p:nvPr/>
        </p:nvSpPr>
        <p:spPr>
          <a:xfrm>
            <a:off x="4550193" y="1418075"/>
            <a:ext cx="1224137" cy="22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100" dirty="0" err="1" smtClean="0">
                <a:solidFill>
                  <a:schemeClr val="tx1"/>
                </a:solidFill>
              </a:rPr>
              <a:t>Change</a:t>
            </a:r>
            <a:r>
              <a:rPr lang="fi-FI" sz="1100" dirty="0" smtClean="0">
                <a:solidFill>
                  <a:schemeClr val="tx1"/>
                </a:solidFill>
              </a:rPr>
              <a:t> of </a:t>
            </a:r>
            <a:r>
              <a:rPr lang="fi-FI" sz="1100" dirty="0" err="1" smtClean="0">
                <a:solidFill>
                  <a:schemeClr val="tx1"/>
                </a:solidFill>
              </a:rPr>
              <a:t>value</a:t>
            </a:r>
            <a:r>
              <a:rPr lang="fi-FI" sz="1100" dirty="0" smtClean="0">
                <a:solidFill>
                  <a:schemeClr val="tx1"/>
                </a:solidFill>
              </a:rPr>
              <a:t> %</a:t>
            </a:r>
            <a:endParaRPr lang="fi-FI" sz="1100" dirty="0">
              <a:solidFill>
                <a:schemeClr val="tx1"/>
              </a:solidFill>
            </a:endParaRPr>
          </a:p>
        </p:txBody>
      </p:sp>
      <p:sp>
        <p:nvSpPr>
          <p:cNvPr id="14" name="Suorakulmio 13"/>
          <p:cNvSpPr/>
          <p:nvPr/>
        </p:nvSpPr>
        <p:spPr>
          <a:xfrm>
            <a:off x="2966018" y="1418075"/>
            <a:ext cx="1080120" cy="292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020"/>
              </a:lnSpc>
            </a:pPr>
            <a:r>
              <a:rPr lang="fi-FI" sz="1100" dirty="0" smtClean="0">
                <a:solidFill>
                  <a:schemeClr val="tx1"/>
                </a:solidFill>
              </a:rPr>
              <a:t>Net operating </a:t>
            </a:r>
            <a:r>
              <a:rPr lang="fi-FI" sz="1100" dirty="0" err="1" smtClean="0">
                <a:solidFill>
                  <a:schemeClr val="tx1"/>
                </a:solidFill>
              </a:rPr>
              <a:t>income</a:t>
            </a:r>
            <a:r>
              <a:rPr lang="fi-FI" sz="1100" dirty="0" smtClean="0">
                <a:solidFill>
                  <a:schemeClr val="tx1"/>
                </a:solidFill>
              </a:rPr>
              <a:t> %</a:t>
            </a:r>
            <a:endParaRPr lang="fi-FI" sz="1100" dirty="0">
              <a:solidFill>
                <a:schemeClr val="tx1"/>
              </a:solidFill>
            </a:endParaRPr>
          </a:p>
        </p:txBody>
      </p:sp>
      <p:sp>
        <p:nvSpPr>
          <p:cNvPr id="16" name="Suorakulmio 15"/>
          <p:cNvSpPr/>
          <p:nvPr/>
        </p:nvSpPr>
        <p:spPr>
          <a:xfrm>
            <a:off x="2461962" y="4968779"/>
            <a:ext cx="2232248" cy="234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>
                <a:solidFill>
                  <a:schemeClr val="tx1"/>
                </a:solidFill>
              </a:rPr>
              <a:t>Turku Technology </a:t>
            </a:r>
            <a:r>
              <a:rPr lang="fi-FI" sz="1200" dirty="0" err="1" smtClean="0">
                <a:solidFill>
                  <a:schemeClr val="tx1"/>
                </a:solidFill>
              </a:rPr>
              <a:t>Properties</a:t>
            </a:r>
            <a:endParaRPr lang="fi-FI" sz="1200" dirty="0">
              <a:solidFill>
                <a:schemeClr val="tx1"/>
              </a:solidFill>
            </a:endParaRPr>
          </a:p>
        </p:txBody>
      </p:sp>
      <p:sp>
        <p:nvSpPr>
          <p:cNvPr id="17" name="Suorakulmio 16"/>
          <p:cNvSpPr/>
          <p:nvPr/>
        </p:nvSpPr>
        <p:spPr>
          <a:xfrm>
            <a:off x="5486298" y="4968779"/>
            <a:ext cx="2232248" cy="2340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sz="1200" dirty="0" smtClean="0">
                <a:solidFill>
                  <a:schemeClr val="tx1"/>
                </a:solidFill>
              </a:rPr>
              <a:t>Market</a:t>
            </a:r>
            <a:endParaRPr lang="fi-FI" sz="1200" dirty="0">
              <a:solidFill>
                <a:schemeClr val="tx1"/>
              </a:solidFill>
            </a:endParaRPr>
          </a:p>
        </p:txBody>
      </p:sp>
      <p:sp>
        <p:nvSpPr>
          <p:cNvPr id="18" name="Tekstiruutu 17"/>
          <p:cNvSpPr txBox="1"/>
          <p:nvPr/>
        </p:nvSpPr>
        <p:spPr>
          <a:xfrm>
            <a:off x="441076" y="6309320"/>
            <a:ext cx="1512168" cy="21602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fi-FI" sz="1200" dirty="0" smtClean="0">
                <a:latin typeface="ScalaSansOT" panose="020B0504030101020102" pitchFamily="34" charset="0"/>
              </a:rPr>
              <a:t>Source: KTI</a:t>
            </a:r>
            <a:endParaRPr lang="fi-FI" sz="1200" dirty="0">
              <a:latin typeface="ScalaSansOT" panose="020B050403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65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 dirty="0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7999"/>
          </a:xfrm>
        </p:spPr>
      </p:pic>
    </p:spTree>
    <p:extLst>
      <p:ext uri="{BB962C8B-B14F-4D97-AF65-F5344CB8AC3E}">
        <p14:creationId xmlns:p14="http://schemas.microsoft.com/office/powerpoint/2010/main" val="214318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</p:spPr>
      </p:pic>
    </p:spTree>
    <p:extLst>
      <p:ext uri="{BB962C8B-B14F-4D97-AF65-F5344CB8AC3E}">
        <p14:creationId xmlns:p14="http://schemas.microsoft.com/office/powerpoint/2010/main" val="267318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</p:spPr>
      </p:pic>
    </p:spTree>
    <p:extLst>
      <p:ext uri="{BB962C8B-B14F-4D97-AF65-F5344CB8AC3E}">
        <p14:creationId xmlns:p14="http://schemas.microsoft.com/office/powerpoint/2010/main" val="3070564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</p:spPr>
      </p:pic>
    </p:spTree>
    <p:extLst>
      <p:ext uri="{BB962C8B-B14F-4D97-AF65-F5344CB8AC3E}">
        <p14:creationId xmlns:p14="http://schemas.microsoft.com/office/powerpoint/2010/main" val="3411542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8000"/>
          </a:xfrm>
        </p:spPr>
      </p:pic>
    </p:spTree>
    <p:extLst>
      <p:ext uri="{BB962C8B-B14F-4D97-AF65-F5344CB8AC3E}">
        <p14:creationId xmlns:p14="http://schemas.microsoft.com/office/powerpoint/2010/main" val="238474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 descr="_L3A9991.jpg"/>
          <p:cNvPicPr>
            <a:picLocks noChangeAspect="1"/>
          </p:cNvPicPr>
          <p:nvPr/>
        </p:nvPicPr>
        <p:blipFill rotWithShape="1">
          <a:blip r:embed="rId2" cstate="print">
            <a:alphaModFix am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1" t="3059" r="11424" b="6123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0" name="Otsikko 1"/>
          <p:cNvSpPr>
            <a:spLocks noGrp="1"/>
          </p:cNvSpPr>
          <p:nvPr>
            <p:ph type="title"/>
          </p:nvPr>
        </p:nvSpPr>
        <p:spPr>
          <a:xfrm>
            <a:off x="416496" y="360363"/>
            <a:ext cx="8580953" cy="548358"/>
          </a:xfrm>
        </p:spPr>
        <p:txBody>
          <a:bodyPr anchor="t" anchorCtr="0"/>
          <a:lstStyle/>
          <a:p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Turku Science </a:t>
            </a:r>
            <a:r>
              <a:rPr lang="fi-FI" sz="2800" spc="20" dirty="0" err="1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Park</a:t>
            </a:r>
            <a:r>
              <a:rPr lang="fi-FI" sz="2800" spc="20" dirty="0" smtClean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Area</a:t>
            </a:r>
            <a:endParaRPr lang="fi-FI" dirty="0">
              <a:latin typeface="ScalaSansOT" panose="020B0504030101020102" pitchFamily="34" charset="0"/>
            </a:endParaRPr>
          </a:p>
        </p:txBody>
      </p:sp>
      <p:sp>
        <p:nvSpPr>
          <p:cNvPr id="11" name="Sisällön paikkamerkki 2"/>
          <p:cNvSpPr txBox="1">
            <a:spLocks/>
          </p:cNvSpPr>
          <p:nvPr/>
        </p:nvSpPr>
        <p:spPr>
          <a:xfrm>
            <a:off x="416497" y="1052736"/>
            <a:ext cx="5658628" cy="5832648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lvl1pPr marL="266700" indent="-2667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57188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Verdana" pitchFamily="34" charset="0"/>
              <a:buChar char="-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39750" indent="-1825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1437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Verdana" pitchFamily="34" charset="0"/>
              <a:buChar char="-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898525" indent="-18415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University of Turku,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Åbo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Akademi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 University, Turku University of Applied Sciences,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Diaconia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 University of Applied Sciences</a:t>
            </a:r>
          </a:p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Over 25,000 students and over 400 professors in the universities</a:t>
            </a:r>
          </a:p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Over 300 other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organisations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 and companies which employ a total of more than 17,500 people</a:t>
            </a:r>
          </a:p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Turku University Hospital is also located in the Turku Science Park area</a:t>
            </a: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calaSansOT" panose="020B0504030101020102" pitchFamily="34" charset="0"/>
              <a:ea typeface="+mn-ea"/>
              <a:cs typeface="Arial" pitchFamily="34" charset="0"/>
            </a:endParaRPr>
          </a:p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Turku Science Park is integrated in the urban structure and located within a walking distance from the city-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centre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, in the immediate vicinity of the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Kupittaa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calaSansOT" panose="020B0504030101020102" pitchFamily="34" charset="0"/>
                <a:ea typeface="+mn-ea"/>
                <a:cs typeface="Arial" pitchFamily="34" charset="0"/>
              </a:rPr>
              <a:t> railway station and the Turku–Helsinki motorway</a:t>
            </a:r>
            <a:endParaRPr kumimoji="0" lang="fi-FI" sz="1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ScalaSansOT" panose="020B0504030101020102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417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</p:spPr>
      </p:pic>
    </p:spTree>
    <p:extLst>
      <p:ext uri="{BB962C8B-B14F-4D97-AF65-F5344CB8AC3E}">
        <p14:creationId xmlns:p14="http://schemas.microsoft.com/office/powerpoint/2010/main" val="1934005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i-FI"/>
          </a:p>
        </p:txBody>
      </p:sp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10" b="7325"/>
          <a:stretch/>
        </p:blipFill>
        <p:spPr>
          <a:xfrm>
            <a:off x="-3862" y="0"/>
            <a:ext cx="9884053" cy="6858000"/>
          </a:xfrm>
        </p:spPr>
      </p:pic>
    </p:spTree>
    <p:extLst>
      <p:ext uri="{BB962C8B-B14F-4D97-AF65-F5344CB8AC3E}">
        <p14:creationId xmlns:p14="http://schemas.microsoft.com/office/powerpoint/2010/main" val="85110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 descr="©Joni_Kuusisto_653.jpg"/>
          <p:cNvPicPr>
            <a:picLocks noChangeAspect="1"/>
          </p:cNvPicPr>
          <p:nvPr/>
        </p:nvPicPr>
        <p:blipFill rotWithShape="1">
          <a:blip r:embed="rId2" cstate="print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6" b="1824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2" name="Otsikko 1"/>
          <p:cNvSpPr txBox="1">
            <a:spLocks/>
          </p:cNvSpPr>
          <p:nvPr/>
        </p:nvSpPr>
        <p:spPr>
          <a:xfrm>
            <a:off x="416496" y="360363"/>
            <a:ext cx="8580953" cy="548358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i-FI" sz="2800" spc="20" dirty="0" err="1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Welcome</a:t>
            </a:r>
            <a:r>
              <a:rPr lang="fi-FI" sz="2800" spc="20" dirty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to </a:t>
            </a:r>
            <a:r>
              <a:rPr lang="fi-FI" sz="2800" spc="20" dirty="0" err="1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our</a:t>
            </a:r>
            <a:r>
              <a:rPr lang="fi-FI" sz="2800" spc="20" dirty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</a:t>
            </a:r>
            <a:r>
              <a:rPr lang="fi-FI" sz="2800" spc="20" dirty="0" err="1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events</a:t>
            </a:r>
            <a:r>
              <a:rPr lang="fi-FI" sz="2800" spc="20" dirty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! </a:t>
            </a:r>
            <a:r>
              <a:rPr lang="fi-FI" sz="2800" spc="20" dirty="0" err="1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Follow</a:t>
            </a:r>
            <a:r>
              <a:rPr lang="fi-FI" sz="2800" spc="20" dirty="0">
                <a:solidFill>
                  <a:srgbClr val="7F7F7F">
                    <a:lumMod val="75000"/>
                  </a:srgbClr>
                </a:solidFill>
                <a:latin typeface="ScalaSansOT" panose="020B0504030101020102" pitchFamily="34" charset="0"/>
                <a:cs typeface="Arial" pitchFamily="34" charset="0"/>
              </a:rPr>
              <a:t> us:</a:t>
            </a:r>
            <a:endParaRPr lang="fi-FI" dirty="0">
              <a:latin typeface="ScalaSansOT" panose="020B0504030101020102" pitchFamily="34" charset="0"/>
            </a:endParaRPr>
          </a:p>
        </p:txBody>
      </p:sp>
      <p:sp>
        <p:nvSpPr>
          <p:cNvPr id="13" name="Sisällön paikkamerkki 2"/>
          <p:cNvSpPr txBox="1">
            <a:spLocks/>
          </p:cNvSpPr>
          <p:nvPr/>
        </p:nvSpPr>
        <p:spPr>
          <a:xfrm>
            <a:off x="416497" y="1052736"/>
            <a:ext cx="5658628" cy="5832648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lvl1pPr marL="266700" indent="-2667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57188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Verdana" pitchFamily="34" charset="0"/>
              <a:buChar char="-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39750" indent="-1825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1437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Verdana" pitchFamily="34" charset="0"/>
              <a:buChar char="-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898525" indent="-18415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</a:pP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>Facebook: </a:t>
            </a: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facebook.com/teknologiakiinteistot</a:t>
            </a:r>
            <a:endParaRPr lang="fi-FI" dirty="0">
              <a:solidFill>
                <a:sysClr val="windowText" lastClr="000000"/>
              </a:solidFill>
              <a:latin typeface="ScalaSansOT" panose="020B0504030101020102" pitchFamily="34" charset="0"/>
            </a:endParaRPr>
          </a:p>
          <a:p>
            <a:pPr lvl="0"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  <a:defRPr/>
            </a:pP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Twitter</a:t>
            </a: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>: </a:t>
            </a: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twitter.com/teknologiakiint</a:t>
            </a:r>
            <a:endParaRPr lang="fi-FI" dirty="0">
              <a:solidFill>
                <a:sysClr val="windowText" lastClr="000000"/>
              </a:solidFill>
              <a:latin typeface="ScalaSansOT" panose="020B0504030101020102" pitchFamily="34" charset="0"/>
            </a:endParaRPr>
          </a:p>
          <a:p>
            <a:pPr lvl="0"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  <a:defRPr/>
            </a:pP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LinkedIn</a:t>
            </a: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>: </a:t>
            </a: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linkedin.com/company/turun-teknologiakiinteist-t-oy</a:t>
            </a:r>
            <a:endParaRPr lang="fi-FI" dirty="0">
              <a:solidFill>
                <a:sysClr val="windowText" lastClr="000000"/>
              </a:solidFill>
              <a:latin typeface="ScalaSansOT" panose="020B0504030101020102" pitchFamily="34" charset="0"/>
            </a:endParaRPr>
          </a:p>
          <a:p>
            <a:pPr lvl="0"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  <a:defRPr/>
            </a:pP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Instagram</a:t>
            </a: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>: </a:t>
            </a: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Teknologiakiinteistot</a:t>
            </a:r>
            <a:endParaRPr lang="fi-FI" dirty="0">
              <a:solidFill>
                <a:sysClr val="windowText" lastClr="000000"/>
              </a:solidFill>
              <a:latin typeface="ScalaSansOT" panose="020B0504030101020102" pitchFamily="34" charset="0"/>
            </a:endParaRPr>
          </a:p>
          <a:p>
            <a:pPr lvl="0">
              <a:buClr>
                <a:sysClr val="windowText" lastClr="000000">
                  <a:lumMod val="95000"/>
                  <a:lumOff val="5000"/>
                </a:sysClr>
              </a:buClr>
              <a:buSzPct val="50000"/>
              <a:buFont typeface="Wingdings" charset="2"/>
              <a:buChar char="§"/>
              <a:defRPr/>
            </a:pP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YouTube</a:t>
            </a: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>: Turun </a:t>
            </a:r>
            <a:r>
              <a:rPr lang="fi-FI" dirty="0" err="1">
                <a:solidFill>
                  <a:sysClr val="windowText" lastClr="000000"/>
                </a:solidFill>
                <a:latin typeface="ScalaSansOT" panose="020B0504030101020102" pitchFamily="34" charset="0"/>
              </a:rPr>
              <a:t>Teknologiakiinteistot</a:t>
            </a: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  <a:t/>
            </a:r>
            <a:b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</a:rPr>
            </a:br>
            <a:r>
              <a:rPr lang="fi-FI" dirty="0">
                <a:solidFill>
                  <a:sysClr val="windowText" lastClr="000000"/>
                </a:solidFill>
                <a:latin typeface="ScalaSansOT" panose="020B0504030101020102" pitchFamily="34" charset="0"/>
                <a:hlinkClick r:id="rId3"/>
              </a:rPr>
              <a:t>https://www.youtube.com/watch?v=r8--tdl4Dd0</a:t>
            </a:r>
            <a:endParaRPr lang="fi-FI" dirty="0">
              <a:solidFill>
                <a:sysClr val="windowText" lastClr="000000"/>
              </a:solidFill>
              <a:latin typeface="ScalaSansOT" panose="020B050403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547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tsikko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dirty="0" err="1" smtClean="0">
                <a:latin typeface="ScalaSansOT" panose="020B0504030101020102" pitchFamily="34" charset="0"/>
              </a:rPr>
              <a:t>Thank</a:t>
            </a:r>
            <a:r>
              <a:rPr lang="fi-FI" dirty="0" smtClean="0">
                <a:latin typeface="ScalaSansOT" panose="020B0504030101020102" pitchFamily="34" charset="0"/>
              </a:rPr>
              <a:t> </a:t>
            </a:r>
            <a:r>
              <a:rPr lang="fi-FI" dirty="0" err="1" smtClean="0">
                <a:latin typeface="ScalaSansOT" panose="020B0504030101020102" pitchFamily="34" charset="0"/>
              </a:rPr>
              <a:t>you</a:t>
            </a:r>
            <a:r>
              <a:rPr lang="fi-FI" dirty="0" smtClean="0">
                <a:latin typeface="ScalaSansOT" panose="020B0504030101020102" pitchFamily="34" charset="0"/>
              </a:rPr>
              <a:t>!</a:t>
            </a:r>
            <a:endParaRPr lang="fi-FI" dirty="0">
              <a:latin typeface="ScalaSansOT" panose="020B0504030101020102" pitchFamily="34" charset="0"/>
            </a:endParaRPr>
          </a:p>
        </p:txBody>
      </p:sp>
      <p:pic>
        <p:nvPicPr>
          <p:cNvPr id="3" name="Kuva 2" descr="turku-technology-properties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7256" y="116632"/>
            <a:ext cx="2487168" cy="85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65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orakulmio 22"/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22" name="Kuva 21" descr="_L3A9937.jpg"/>
          <p:cNvPicPr>
            <a:picLocks noChangeAspect="1"/>
          </p:cNvPicPr>
          <p:nvPr/>
        </p:nvPicPr>
        <p:blipFill rotWithShape="1">
          <a:blip r:embed="rId3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t="10442" r="1539" b="4156"/>
          <a:stretch/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13" name="Otsikko 1"/>
          <p:cNvSpPr txBox="1">
            <a:spLocks/>
          </p:cNvSpPr>
          <p:nvPr/>
        </p:nvSpPr>
        <p:spPr>
          <a:xfrm>
            <a:off x="416496" y="360362"/>
            <a:ext cx="8580953" cy="980405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l" defTabSz="914400" rtl="0" eaLnBrk="1" latinLnBrk="0" hangingPunct="1">
              <a:lnSpc>
                <a:spcPts val="3100"/>
              </a:lnSpc>
              <a:spcBef>
                <a:spcPct val="0"/>
              </a:spcBef>
              <a:buNone/>
              <a:defRPr sz="2200" b="0" i="0" kern="1200" cap="none" spc="2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fi-FI" sz="2800" dirty="0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Turku Technology </a:t>
            </a:r>
            <a:r>
              <a:rPr lang="fi-FI" sz="2800" dirty="0" err="1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Properties</a:t>
            </a:r>
            <a:r>
              <a:rPr lang="fi-FI" sz="2800" dirty="0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 Group </a:t>
            </a:r>
          </a:p>
          <a:p>
            <a:r>
              <a:rPr lang="fi-FI" sz="2800" dirty="0" smtClean="0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1.1.2016</a:t>
            </a:r>
            <a:endParaRPr lang="fi-FI" sz="2800" dirty="0">
              <a:solidFill>
                <a:schemeClr val="tx2">
                  <a:lumMod val="50000"/>
                </a:schemeClr>
              </a:solidFill>
              <a:latin typeface="ScalaSansOT" panose="020B0504030101020102" pitchFamily="34" charset="0"/>
            </a:endParaRPr>
          </a:p>
        </p:txBody>
      </p:sp>
      <p:sp>
        <p:nvSpPr>
          <p:cNvPr id="14" name="Sisällön paikkamerkki 2"/>
          <p:cNvSpPr txBox="1">
            <a:spLocks/>
          </p:cNvSpPr>
          <p:nvPr/>
        </p:nvSpPr>
        <p:spPr>
          <a:xfrm>
            <a:off x="416497" y="1484784"/>
            <a:ext cx="5658628" cy="5400600"/>
          </a:xfrm>
          <a:prstGeom prst="rect">
            <a:avLst/>
          </a:prstGeom>
        </p:spPr>
        <p:txBody>
          <a:bodyPr vert="horz" lIns="36000" tIns="36000" rIns="36000" bIns="36000" rtlCol="0">
            <a:noAutofit/>
          </a:bodyPr>
          <a:lstStyle>
            <a:lvl1pPr marL="266700" indent="-26670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>
                  <a:lumMod val="95000"/>
                  <a:lumOff val="5000"/>
                </a:schemeClr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57188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Font typeface="Verdana" pitchFamily="34" charset="0"/>
              <a:buChar char="-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39750" indent="-182563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14375" indent="-17462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Verdana" pitchFamily="34" charset="0"/>
              <a:buChar char="-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898525" indent="-184150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BioCity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ElectroCity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ICT-City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TriviumCity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DataCity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Datakulma</a:t>
            </a: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Kupittaan Paviljonki</a:t>
            </a:r>
          </a:p>
          <a:p>
            <a:pPr>
              <a:buClrTx/>
              <a:buSzPct val="50000"/>
              <a:buFont typeface="Wingdings" charset="2"/>
              <a:buChar char="§"/>
            </a:pP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Puutarhakatu 1</a:t>
            </a: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Puolalankatu</a:t>
            </a:r>
            <a:r>
              <a:rPr lang="fi-FI" dirty="0">
                <a:latin typeface="ScalaSansOT" panose="020B0504030101020102" pitchFamily="34" charset="0"/>
              </a:rPr>
              <a:t> 5</a:t>
            </a: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>
                <a:latin typeface="ScalaSansOT" panose="020B0504030101020102" pitchFamily="34" charset="0"/>
              </a:rPr>
              <a:t>MREC </a:t>
            </a:r>
            <a:r>
              <a:rPr lang="fi-FI" dirty="0" err="1">
                <a:latin typeface="ScalaSansOT" panose="020B0504030101020102" pitchFamily="34" charset="0"/>
              </a:rPr>
              <a:t>Eskeli</a:t>
            </a: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endParaRPr lang="fi-FI" dirty="0">
              <a:latin typeface="ScalaSansOT" panose="020B0504030101020102" pitchFamily="34" charset="0"/>
            </a:endParaRPr>
          </a:p>
          <a:p>
            <a:pPr>
              <a:buClrTx/>
              <a:buSzPct val="50000"/>
              <a:buFont typeface="Wingdings" charset="2"/>
              <a:buChar char="§"/>
            </a:pPr>
            <a:r>
              <a:rPr lang="fi-FI" dirty="0" err="1">
                <a:latin typeface="ScalaSansOT" panose="020B0504030101020102" pitchFamily="34" charset="0"/>
              </a:rPr>
              <a:t>Personnel</a:t>
            </a:r>
            <a:r>
              <a:rPr lang="fi-FI" dirty="0">
                <a:latin typeface="ScalaSansOT" panose="020B0504030101020102" pitchFamily="34" charset="0"/>
              </a:rPr>
              <a:t>: 16</a:t>
            </a:r>
          </a:p>
        </p:txBody>
      </p:sp>
    </p:spTree>
    <p:extLst>
      <p:ext uri="{BB962C8B-B14F-4D97-AF65-F5344CB8AC3E}">
        <p14:creationId xmlns:p14="http://schemas.microsoft.com/office/powerpoint/2010/main" val="340809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6177136" y="729859"/>
            <a:ext cx="3930437" cy="1224136"/>
          </a:xfrm>
        </p:spPr>
        <p:txBody>
          <a:bodyPr/>
          <a:lstStyle/>
          <a:p>
            <a:r>
              <a:rPr lang="fi-FI" dirty="0" smtClean="0"/>
              <a:t>Board of Directors</a:t>
            </a:r>
            <a:endParaRPr lang="fi-FI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6177136" y="2259511"/>
            <a:ext cx="2706300" cy="4032448"/>
          </a:xfrm>
        </p:spPr>
        <p:txBody>
          <a:bodyPr/>
          <a:lstStyle/>
          <a:p>
            <a:r>
              <a:rPr lang="fi-FI" dirty="0"/>
              <a:t>Aulis Kohvakka</a:t>
            </a:r>
          </a:p>
          <a:p>
            <a:r>
              <a:rPr lang="fi-FI" dirty="0"/>
              <a:t>Risto Korpela</a:t>
            </a:r>
          </a:p>
          <a:p>
            <a:r>
              <a:rPr lang="fi-FI" dirty="0"/>
              <a:t>Bill Anckar</a:t>
            </a:r>
          </a:p>
          <a:p>
            <a:r>
              <a:rPr lang="fi-FI" dirty="0"/>
              <a:t>Tuomas Heikkinen</a:t>
            </a:r>
          </a:p>
          <a:p>
            <a:r>
              <a:rPr lang="fi-FI" dirty="0"/>
              <a:t>Henrik Karlsson</a:t>
            </a:r>
          </a:p>
          <a:p>
            <a:r>
              <a:rPr lang="fi-FI" dirty="0"/>
              <a:t>Peter Karlsson</a:t>
            </a:r>
          </a:p>
          <a:p>
            <a:r>
              <a:rPr lang="fi-FI" dirty="0"/>
              <a:t>Petteri Rinne</a:t>
            </a:r>
          </a:p>
          <a:p>
            <a:endParaRPr lang="fi-FI" dirty="0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8F2D6F-AB47-4C52-8562-8AD42704A9EA}" type="datetime1">
              <a:rPr lang="fi-FI" smtClean="0"/>
              <a:pPr/>
              <a:t>18.1.2016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Aihe/Esittäjä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3144-75B1-46DC-93DD-C26B832E3D52}" type="slidenum">
              <a:rPr lang="fi-FI" smtClean="0"/>
              <a:pPr/>
              <a:t>4</a:t>
            </a:fld>
            <a:endParaRPr lang="fi-FI"/>
          </a:p>
        </p:txBody>
      </p:sp>
      <p:pic>
        <p:nvPicPr>
          <p:cNvPr id="7" name="Kuva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121" y="1264952"/>
            <a:ext cx="4794936" cy="4654258"/>
          </a:xfrm>
          <a:prstGeom prst="rect">
            <a:avLst/>
          </a:prstGeom>
        </p:spPr>
      </p:pic>
      <p:sp>
        <p:nvSpPr>
          <p:cNvPr id="8" name="Suorakulmio 7"/>
          <p:cNvSpPr/>
          <p:nvPr/>
        </p:nvSpPr>
        <p:spPr>
          <a:xfrm>
            <a:off x="200472" y="260648"/>
            <a:ext cx="9416241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9" name="Suorakulmio 8"/>
          <p:cNvSpPr/>
          <p:nvPr/>
        </p:nvSpPr>
        <p:spPr>
          <a:xfrm>
            <a:off x="200472" y="5517232"/>
            <a:ext cx="9577064" cy="13407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/>
          <p:cNvSpPr/>
          <p:nvPr/>
        </p:nvSpPr>
        <p:spPr>
          <a:xfrm>
            <a:off x="8481392" y="4725144"/>
            <a:ext cx="914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2809848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isällön paikkamerkki 6" descr="Yö1LOP_iso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r="355"/>
          <a:stretch>
            <a:fillRect/>
          </a:stretch>
        </p:blipFill>
        <p:spPr>
          <a:xfrm>
            <a:off x="-22880" y="0"/>
            <a:ext cx="9928880" cy="6858000"/>
          </a:xfr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31800" y="504825"/>
            <a:ext cx="6840760" cy="1080120"/>
          </a:xfrm>
        </p:spPr>
        <p:txBody>
          <a:bodyPr/>
          <a:lstStyle/>
          <a:p>
            <a:r>
              <a:rPr lang="fi-FI" sz="2800" b="1" dirty="0">
                <a:solidFill>
                  <a:schemeClr val="bg1"/>
                </a:solidFill>
                <a:latin typeface="ScalaSansOT" panose="020B0504030101020102" pitchFamily="34" charset="0"/>
              </a:rPr>
              <a:t/>
            </a:r>
            <a:br>
              <a:rPr lang="fi-FI" sz="2800" b="1" dirty="0">
                <a:solidFill>
                  <a:schemeClr val="bg1"/>
                </a:solidFill>
                <a:latin typeface="ScalaSansOT" panose="020B0504030101020102" pitchFamily="34" charset="0"/>
              </a:rPr>
            </a:br>
            <a:r>
              <a:rPr lang="en-GB" sz="2800" dirty="0">
                <a:solidFill>
                  <a:schemeClr val="bg1"/>
                </a:solidFill>
                <a:latin typeface="ScalaSansOT" panose="020B0504030101020102" pitchFamily="34" charset="0"/>
              </a:rPr>
              <a:t>Strategy focuses on local </a:t>
            </a:r>
            <a:r>
              <a:rPr lang="en-GB" sz="2800" dirty="0" smtClean="0">
                <a:solidFill>
                  <a:schemeClr val="bg1"/>
                </a:solidFill>
                <a:latin typeface="ScalaSansOT" panose="020B0504030101020102" pitchFamily="34" charset="0"/>
              </a:rPr>
              <a:t>development</a:t>
            </a:r>
            <a:br>
              <a:rPr lang="en-GB" sz="2800" dirty="0" smtClean="0">
                <a:solidFill>
                  <a:schemeClr val="bg1"/>
                </a:solidFill>
                <a:latin typeface="ScalaSansOT" panose="020B0504030101020102" pitchFamily="34" charset="0"/>
              </a:rPr>
            </a:br>
            <a:r>
              <a:rPr lang="en-GB" sz="2800" dirty="0" smtClean="0">
                <a:solidFill>
                  <a:schemeClr val="bg1"/>
                </a:solidFill>
                <a:latin typeface="ScalaSansOT" panose="020B0504030101020102" pitchFamily="34" charset="0"/>
              </a:rPr>
              <a:t>in Turku Science Park and in the city centre</a:t>
            </a:r>
            <a:br>
              <a:rPr lang="en-GB" sz="2800" dirty="0" smtClean="0">
                <a:solidFill>
                  <a:schemeClr val="bg1"/>
                </a:solidFill>
                <a:latin typeface="ScalaSansOT" panose="020B0504030101020102" pitchFamily="34" charset="0"/>
              </a:rPr>
            </a:br>
            <a:endParaRPr lang="fi-FI" sz="28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8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isällön paikkamerkki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1" t="2500" r="260" b="4206"/>
          <a:stretch/>
        </p:blipFill>
        <p:spPr>
          <a:xfrm>
            <a:off x="0" y="1"/>
            <a:ext cx="9905999" cy="6857999"/>
          </a:xfr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00050" y="360363"/>
            <a:ext cx="9090522" cy="576064"/>
          </a:xfrm>
        </p:spPr>
        <p:txBody>
          <a:bodyPr anchor="t" anchorCtr="0"/>
          <a:lstStyle/>
          <a:p>
            <a:r>
              <a:rPr lang="en-GB" sz="2800" dirty="0" smtClean="0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Strategy focuses on a </a:t>
            </a:r>
            <a:r>
              <a:rPr lang="en-GB" sz="2800" dirty="0">
                <a:solidFill>
                  <a:schemeClr val="tx2">
                    <a:lumMod val="50000"/>
                  </a:schemeClr>
                </a:solidFill>
                <a:latin typeface="ScalaSansOT" panose="020B0504030101020102" pitchFamily="34" charset="0"/>
              </a:rPr>
              <a:t>new kind of service concept</a:t>
            </a:r>
            <a:endParaRPr lang="fi-FI" sz="2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Sisällön paikkamerkki 11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6000" cy="6857999"/>
          </a:xfr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00050" y="360363"/>
            <a:ext cx="8102929" cy="1196429"/>
          </a:xfrm>
        </p:spPr>
        <p:txBody>
          <a:bodyPr anchor="t" anchorCtr="0"/>
          <a:lstStyle/>
          <a:p>
            <a:r>
              <a:rPr lang="fi-FI" sz="2800" dirty="0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The </a:t>
            </a:r>
            <a:r>
              <a:rPr lang="fi-FI" sz="2800" dirty="0" err="1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g</a:t>
            </a:r>
            <a:r>
              <a:rPr lang="fi-FI" sz="2800" dirty="0" err="1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uiding</a:t>
            </a:r>
            <a:r>
              <a:rPr lang="fi-FI" sz="2800" dirty="0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 idea:</a:t>
            </a:r>
            <a:br>
              <a:rPr lang="fi-FI" sz="2800" dirty="0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</a:br>
            <a:r>
              <a:rPr lang="fi-FI" sz="2800" dirty="0" err="1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E</a:t>
            </a:r>
            <a:r>
              <a:rPr lang="fi-FI" sz="2800" dirty="0" err="1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motions</a:t>
            </a:r>
            <a:r>
              <a:rPr lang="fi-FI" sz="2800" dirty="0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 </a:t>
            </a:r>
            <a:r>
              <a:rPr lang="fi-FI" sz="2800" dirty="0" err="1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lead</a:t>
            </a:r>
            <a:r>
              <a:rPr lang="fi-FI" sz="2800" dirty="0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 to </a:t>
            </a:r>
            <a:r>
              <a:rPr lang="fi-FI" sz="2800" dirty="0" err="1" smtClean="0">
                <a:solidFill>
                  <a:schemeClr val="accent5">
                    <a:lumMod val="75000"/>
                  </a:schemeClr>
                </a:solidFill>
                <a:latin typeface="ScalaSansOT" panose="020B0504030101020102" pitchFamily="34" charset="0"/>
              </a:rPr>
              <a:t>actions</a:t>
            </a:r>
            <a:endParaRPr lang="fi-FI" sz="2800" dirty="0">
              <a:solidFill>
                <a:schemeClr val="accent5">
                  <a:lumMod val="75000"/>
                </a:schemeClr>
              </a:solidFill>
              <a:latin typeface="ScalaSansOT" panose="020B050403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803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isällön paikkamerkki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906000" cy="6857999"/>
          </a:xfrm>
        </p:spPr>
      </p:pic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376052" y="360362"/>
            <a:ext cx="4720964" cy="1268438"/>
          </a:xfrm>
        </p:spPr>
        <p:txBody>
          <a:bodyPr anchor="t" anchorCtr="0"/>
          <a:lstStyle/>
          <a:p>
            <a:r>
              <a:rPr lang="en-GB" sz="2800" dirty="0">
                <a:solidFill>
                  <a:schemeClr val="bg1"/>
                </a:solidFill>
                <a:latin typeface="ScalaSansOT" panose="020B0504030101020102" pitchFamily="34" charset="0"/>
              </a:rPr>
              <a:t>Vision: the best operating environment in Finland</a:t>
            </a:r>
            <a:endParaRPr lang="fi-FI" sz="28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83144-75B1-46DC-93DD-C26B832E3D52}" type="slidenum">
              <a:rPr lang="fi-FI" smtClean="0"/>
              <a:pPr/>
              <a:t>8</a:t>
            </a:fld>
            <a:endParaRPr lang="fi-FI"/>
          </a:p>
        </p:txBody>
      </p:sp>
      <p:sp>
        <p:nvSpPr>
          <p:cNvPr id="3" name="Tekstiruutu 2"/>
          <p:cNvSpPr txBox="1"/>
          <p:nvPr/>
        </p:nvSpPr>
        <p:spPr>
          <a:xfrm>
            <a:off x="416496" y="5877272"/>
            <a:ext cx="2232248" cy="470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bIns="72000" rtlCol="0" anchor="ctr" anchorCtr="0">
            <a:no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ScalaSansOT" panose="020B0504030101020102" pitchFamily="34" charset="0"/>
              </a:rPr>
              <a:t>Premises</a:t>
            </a:r>
            <a:endParaRPr lang="fi-FI" sz="24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  <p:sp>
        <p:nvSpPr>
          <p:cNvPr id="11" name="Tekstiruutu 10"/>
          <p:cNvSpPr txBox="1"/>
          <p:nvPr/>
        </p:nvSpPr>
        <p:spPr>
          <a:xfrm>
            <a:off x="1424608" y="4941168"/>
            <a:ext cx="2232248" cy="470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bIns="72000" rtlCol="0" anchor="ctr" anchorCtr="0">
            <a:noAutofit/>
          </a:bodyPr>
          <a:lstStyle/>
          <a:p>
            <a:pPr algn="ctr"/>
            <a:r>
              <a:rPr lang="fi-FI" sz="2400" dirty="0" err="1" smtClean="0">
                <a:solidFill>
                  <a:schemeClr val="bg1"/>
                </a:solidFill>
                <a:latin typeface="ScalaSansOT" panose="020B0504030101020102" pitchFamily="34" charset="0"/>
              </a:rPr>
              <a:t>Circumstances</a:t>
            </a:r>
            <a:endParaRPr lang="fi-FI" sz="24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  <p:sp>
        <p:nvSpPr>
          <p:cNvPr id="13" name="Tekstiruutu 12"/>
          <p:cNvSpPr txBox="1"/>
          <p:nvPr/>
        </p:nvSpPr>
        <p:spPr>
          <a:xfrm>
            <a:off x="2432720" y="3933056"/>
            <a:ext cx="2232248" cy="470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bIns="72000" rtlCol="0" anchor="ctr" anchorCtr="0">
            <a:noAutofit/>
          </a:bodyPr>
          <a:lstStyle/>
          <a:p>
            <a:pPr algn="ctr"/>
            <a:r>
              <a:rPr lang="fi-FI" sz="2400" dirty="0" smtClean="0">
                <a:solidFill>
                  <a:schemeClr val="bg1"/>
                </a:solidFill>
                <a:latin typeface="ScalaSansOT" panose="020B0504030101020102" pitchFamily="34" charset="0"/>
              </a:rPr>
              <a:t>Environment</a:t>
            </a:r>
            <a:endParaRPr lang="fi-FI" sz="24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  <p:sp>
        <p:nvSpPr>
          <p:cNvPr id="15" name="Tekstiruutu 14"/>
          <p:cNvSpPr txBox="1"/>
          <p:nvPr/>
        </p:nvSpPr>
        <p:spPr>
          <a:xfrm>
            <a:off x="3440832" y="2924944"/>
            <a:ext cx="2232248" cy="47002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bIns="72000" rtlCol="0" anchor="ctr" anchorCtr="0">
            <a:noAutofit/>
          </a:bodyPr>
          <a:lstStyle/>
          <a:p>
            <a:pPr algn="ctr"/>
            <a:r>
              <a:rPr lang="fi-FI" sz="2400" dirty="0" err="1" smtClean="0">
                <a:solidFill>
                  <a:schemeClr val="bg1"/>
                </a:solidFill>
                <a:latin typeface="ScalaSansOT" panose="020B0504030101020102" pitchFamily="34" charset="0"/>
              </a:rPr>
              <a:t>Community</a:t>
            </a:r>
            <a:endParaRPr lang="fi-FI" sz="2400" dirty="0">
              <a:solidFill>
                <a:schemeClr val="bg1"/>
              </a:solidFill>
              <a:latin typeface="ScalaSansOT" panose="020B0504030101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552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Sisällön paikkamerkki 1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18"/>
            <a:ext cx="9906000" cy="6857999"/>
          </a:xfrm>
        </p:spPr>
      </p:pic>
      <p:sp>
        <p:nvSpPr>
          <p:cNvPr id="8" name="Tekstiruutu 7"/>
          <p:cNvSpPr txBox="1"/>
          <p:nvPr/>
        </p:nvSpPr>
        <p:spPr>
          <a:xfrm>
            <a:off x="2072680" y="980728"/>
            <a:ext cx="17281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err="1">
                <a:solidFill>
                  <a:prstClr val="white"/>
                </a:solidFill>
                <a:latin typeface="ScalaSansOT" panose="020B0504030101020102" pitchFamily="34" charset="0"/>
              </a:rPr>
              <a:t>Positivity</a:t>
            </a:r>
            <a:r>
              <a:rPr lang="fi-FI" sz="2800" dirty="0">
                <a:solidFill>
                  <a:prstClr val="white"/>
                </a:solidFill>
                <a:latin typeface="ScalaSansOT" panose="020B0504030101020102" pitchFamily="34" charset="0"/>
              </a:rPr>
              <a:t/>
            </a:r>
            <a:br>
              <a:rPr lang="fi-FI" sz="2800" dirty="0">
                <a:solidFill>
                  <a:prstClr val="white"/>
                </a:solidFill>
                <a:latin typeface="ScalaSansOT" panose="020B0504030101020102" pitchFamily="34" charset="0"/>
              </a:rPr>
            </a:br>
            <a:endParaRPr lang="fi-FI" sz="1400" dirty="0"/>
          </a:p>
        </p:txBody>
      </p:sp>
      <p:sp>
        <p:nvSpPr>
          <p:cNvPr id="10" name="Tekstiruutu 9"/>
          <p:cNvSpPr txBox="1"/>
          <p:nvPr/>
        </p:nvSpPr>
        <p:spPr>
          <a:xfrm>
            <a:off x="2072680" y="153762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err="1" smtClean="0">
                <a:solidFill>
                  <a:prstClr val="white"/>
                </a:solidFill>
                <a:latin typeface="ScalaSansOT" panose="020B0504030101020102" pitchFamily="34" charset="0"/>
              </a:rPr>
              <a:t>Openness</a:t>
            </a:r>
            <a:endParaRPr lang="fi-FI" sz="1400" dirty="0"/>
          </a:p>
        </p:txBody>
      </p:sp>
      <p:sp>
        <p:nvSpPr>
          <p:cNvPr id="12" name="Tekstiruutu 11"/>
          <p:cNvSpPr txBox="1"/>
          <p:nvPr/>
        </p:nvSpPr>
        <p:spPr>
          <a:xfrm>
            <a:off x="7185248" y="980728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err="1" smtClean="0">
                <a:solidFill>
                  <a:prstClr val="white"/>
                </a:solidFill>
                <a:latin typeface="ScalaSansOT" panose="020B0504030101020102" pitchFamily="34" charset="0"/>
              </a:rPr>
              <a:t>Innovation</a:t>
            </a:r>
            <a:endParaRPr lang="fi-FI" sz="1400" dirty="0"/>
          </a:p>
        </p:txBody>
      </p:sp>
      <p:sp>
        <p:nvSpPr>
          <p:cNvPr id="13" name="Tekstiruutu 12"/>
          <p:cNvSpPr txBox="1"/>
          <p:nvPr/>
        </p:nvSpPr>
        <p:spPr>
          <a:xfrm>
            <a:off x="7185248" y="153762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800" dirty="0" err="1" smtClean="0">
                <a:solidFill>
                  <a:prstClr val="white"/>
                </a:solidFill>
                <a:latin typeface="ScalaSansOT" panose="020B0504030101020102" pitchFamily="34" charset="0"/>
              </a:rPr>
              <a:t>Responsibility</a:t>
            </a:r>
            <a:endParaRPr lang="fi-FI" sz="1400" dirty="0"/>
          </a:p>
        </p:txBody>
      </p:sp>
    </p:spTree>
    <p:extLst>
      <p:ext uri="{BB962C8B-B14F-4D97-AF65-F5344CB8AC3E}">
        <p14:creationId xmlns:p14="http://schemas.microsoft.com/office/powerpoint/2010/main" val="6592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AISIO_agro">
  <a:themeElements>
    <a:clrScheme name="TTK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345B27"/>
      </a:accent1>
      <a:accent2>
        <a:srgbClr val="64C80A"/>
      </a:accent2>
      <a:accent3>
        <a:srgbClr val="92D050"/>
      </a:accent3>
      <a:accent4>
        <a:srgbClr val="A5A5A5"/>
      </a:accent4>
      <a:accent5>
        <a:srgbClr val="7F7F7F"/>
      </a:accent5>
      <a:accent6>
        <a:srgbClr val="3F3F3F"/>
      </a:accent6>
      <a:hlink>
        <a:srgbClr val="345B27"/>
      </a:hlink>
      <a:folHlink>
        <a:srgbClr val="78C80A"/>
      </a:folHlink>
    </a:clrScheme>
    <a:fontScheme name="TT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Mukautettu suunnittelumall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Raisio 2011">
      <a:dk1>
        <a:sysClr val="windowText" lastClr="000000"/>
      </a:dk1>
      <a:lt1>
        <a:sysClr val="window" lastClr="FFFFFF"/>
      </a:lt1>
      <a:dk2>
        <a:srgbClr val="926A67"/>
      </a:dk2>
      <a:lt2>
        <a:srgbClr val="EAECEE"/>
      </a:lt2>
      <a:accent1>
        <a:srgbClr val="345B27"/>
      </a:accent1>
      <a:accent2>
        <a:srgbClr val="64C80A"/>
      </a:accent2>
      <a:accent3>
        <a:srgbClr val="D65970"/>
      </a:accent3>
      <a:accent4>
        <a:srgbClr val="F5CD50"/>
      </a:accent4>
      <a:accent5>
        <a:srgbClr val="82B7E6"/>
      </a:accent5>
      <a:accent6>
        <a:srgbClr val="005A99"/>
      </a:accent6>
      <a:hlink>
        <a:srgbClr val="345B27"/>
      </a:hlink>
      <a:folHlink>
        <a:srgbClr val="78C80A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Raisio 2011">
      <a:dk1>
        <a:sysClr val="windowText" lastClr="000000"/>
      </a:dk1>
      <a:lt1>
        <a:sysClr val="window" lastClr="FFFFFF"/>
      </a:lt1>
      <a:dk2>
        <a:srgbClr val="926A67"/>
      </a:dk2>
      <a:lt2>
        <a:srgbClr val="EAECEE"/>
      </a:lt2>
      <a:accent1>
        <a:srgbClr val="345B27"/>
      </a:accent1>
      <a:accent2>
        <a:srgbClr val="64C80A"/>
      </a:accent2>
      <a:accent3>
        <a:srgbClr val="D65970"/>
      </a:accent3>
      <a:accent4>
        <a:srgbClr val="F5CD50"/>
      </a:accent4>
      <a:accent5>
        <a:srgbClr val="82B7E6"/>
      </a:accent5>
      <a:accent6>
        <a:srgbClr val="005A99"/>
      </a:accent6>
      <a:hlink>
        <a:srgbClr val="345B27"/>
      </a:hlink>
      <a:folHlink>
        <a:srgbClr val="78C80A"/>
      </a:folHlink>
    </a:clrScheme>
    <a:fontScheme name="Verdan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44943</TotalTime>
  <Words>284</Words>
  <Application>Microsoft Office PowerPoint</Application>
  <PresentationFormat>A4-paperi (210 x 297 mm)</PresentationFormat>
  <Paragraphs>81</Paragraphs>
  <Slides>23</Slides>
  <Notes>4</Notes>
  <HiddenSlides>0</HiddenSlides>
  <MMClips>0</MMClips>
  <ScaleCrop>false</ScaleCrop>
  <HeadingPairs>
    <vt:vector size="6" baseType="variant">
      <vt:variant>
        <vt:lpstr>Käytetyt fontit</vt:lpstr>
      </vt:variant>
      <vt:variant>
        <vt:i4>6</vt:i4>
      </vt:variant>
      <vt:variant>
        <vt:lpstr>Teema</vt:lpstr>
      </vt:variant>
      <vt:variant>
        <vt:i4>2</vt:i4>
      </vt:variant>
      <vt:variant>
        <vt:lpstr>Dian otsikot</vt:lpstr>
      </vt:variant>
      <vt:variant>
        <vt:i4>23</vt:i4>
      </vt:variant>
    </vt:vector>
  </HeadingPairs>
  <TitlesOfParts>
    <vt:vector size="31" baseType="lpstr">
      <vt:lpstr>Arial</vt:lpstr>
      <vt:lpstr>Calibri</vt:lpstr>
      <vt:lpstr>ScalaSans</vt:lpstr>
      <vt:lpstr>ScalaSansOT</vt:lpstr>
      <vt:lpstr>Verdana</vt:lpstr>
      <vt:lpstr>Wingdings</vt:lpstr>
      <vt:lpstr>RAISIO_agro</vt:lpstr>
      <vt:lpstr>Mukautettu suunnittelumalli</vt:lpstr>
      <vt:lpstr>PowerPoint-esitys</vt:lpstr>
      <vt:lpstr>Turku Science Park Area</vt:lpstr>
      <vt:lpstr>PowerPoint-esitys</vt:lpstr>
      <vt:lpstr>Board of Directors</vt:lpstr>
      <vt:lpstr> Strategy focuses on local development in Turku Science Park and in the city centre </vt:lpstr>
      <vt:lpstr>Strategy focuses on a new kind of service concept</vt:lpstr>
      <vt:lpstr>The guiding idea: Emotions lead to actions</vt:lpstr>
      <vt:lpstr>Vision: the best operating environment in Finland</vt:lpstr>
      <vt:lpstr>PowerPoint-esitys</vt:lpstr>
      <vt:lpstr>Total customer satisfaction 2013 – complete data</vt:lpstr>
      <vt:lpstr>Total customer satisfaction 2014 – complete data</vt:lpstr>
      <vt:lpstr>Portfolio Index 2013</vt:lpstr>
      <vt:lpstr>Portfolio Index 2014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Thank you!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Mikko Reuna</dc:creator>
  <cp:lastModifiedBy>Noora Kallio</cp:lastModifiedBy>
  <cp:revision>589</cp:revision>
  <cp:lastPrinted>2012-12-12T15:29:39Z</cp:lastPrinted>
  <dcterms:created xsi:type="dcterms:W3CDTF">2012-11-27T09:46:42Z</dcterms:created>
  <dcterms:modified xsi:type="dcterms:W3CDTF">2016-01-18T13:24:49Z</dcterms:modified>
</cp:coreProperties>
</file>