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drawings/drawing1.xml" ContentType="application/vnd.openxmlformats-officedocument.drawingml.chartshape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6"/>
  </p:notesMasterIdLst>
  <p:handoutMasterIdLst>
    <p:handoutMasterId r:id="rId27"/>
  </p:handoutMasterIdLst>
  <p:sldIdLst>
    <p:sldId id="268" r:id="rId2"/>
    <p:sldId id="274" r:id="rId3"/>
    <p:sldId id="278" r:id="rId4"/>
    <p:sldId id="285" r:id="rId5"/>
    <p:sldId id="286" r:id="rId6"/>
    <p:sldId id="289" r:id="rId7"/>
    <p:sldId id="277" r:id="rId8"/>
    <p:sldId id="322" r:id="rId9"/>
    <p:sldId id="323" r:id="rId10"/>
    <p:sldId id="284" r:id="rId11"/>
    <p:sldId id="291" r:id="rId12"/>
    <p:sldId id="296" r:id="rId13"/>
    <p:sldId id="298" r:id="rId14"/>
    <p:sldId id="288" r:id="rId15"/>
    <p:sldId id="275" r:id="rId16"/>
    <p:sldId id="276" r:id="rId17"/>
    <p:sldId id="325" r:id="rId18"/>
    <p:sldId id="326" r:id="rId19"/>
    <p:sldId id="327" r:id="rId20"/>
    <p:sldId id="328" r:id="rId21"/>
    <p:sldId id="329" r:id="rId22"/>
    <p:sldId id="331" r:id="rId23"/>
    <p:sldId id="330" r:id="rId24"/>
    <p:sldId id="272" r:id="rId25"/>
  </p:sldIdLst>
  <p:sldSz cx="9144000" cy="6858000" type="screen4x3"/>
  <p:notesSz cx="6662738" cy="9906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B9B9B"/>
    <a:srgbClr val="FEB21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25" autoAdjust="0"/>
    <p:restoredTop sz="84922" autoAdjust="0"/>
  </p:normalViewPr>
  <p:slideViewPr>
    <p:cSldViewPr>
      <p:cViewPr>
        <p:scale>
          <a:sx n="90" d="100"/>
          <a:sy n="90" d="100"/>
        </p:scale>
        <p:origin x="-2244" y="-294"/>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file:///\\Atdep-storage\Groups\ekon\Strat.Pl.Nod\AP_S_2014-2020\Esosa%20situacija\Atsutitie\PAD\Buvnieciba\No%20Dainas\Aprekini%20Akti_2.xls"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lv-LV"/>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tx>
            <c:strRef>
              <c:f>Grafiki!$W$98</c:f>
              <c:strCache>
                <c:ptCount val="1"/>
                <c:pt idx="0">
                  <c:v>Building permitions</c:v>
                </c:pt>
              </c:strCache>
            </c:strRef>
          </c:tx>
          <c:invertIfNegative val="0"/>
          <c:cat>
            <c:numRef>
              <c:f>Grafiki!$T$99:$V$104</c:f>
              <c:numCache>
                <c:formatCode>General</c:formatCode>
                <c:ptCount val="6"/>
                <c:pt idx="0">
                  <c:v>2006</c:v>
                </c:pt>
                <c:pt idx="1">
                  <c:v>2007</c:v>
                </c:pt>
                <c:pt idx="2">
                  <c:v>2008</c:v>
                </c:pt>
                <c:pt idx="3">
                  <c:v>2009</c:v>
                </c:pt>
                <c:pt idx="4">
                  <c:v>2010</c:v>
                </c:pt>
                <c:pt idx="5">
                  <c:v>2011</c:v>
                </c:pt>
              </c:numCache>
            </c:numRef>
          </c:cat>
          <c:val>
            <c:numRef>
              <c:f>Grafiki!$W$99:$W$104</c:f>
              <c:numCache>
                <c:formatCode>General</c:formatCode>
                <c:ptCount val="6"/>
                <c:pt idx="0">
                  <c:v>643</c:v>
                </c:pt>
                <c:pt idx="1">
                  <c:v>566</c:v>
                </c:pt>
                <c:pt idx="2">
                  <c:v>436</c:v>
                </c:pt>
                <c:pt idx="3">
                  <c:v>241</c:v>
                </c:pt>
                <c:pt idx="4">
                  <c:v>182</c:v>
                </c:pt>
                <c:pt idx="5">
                  <c:v>173</c:v>
                </c:pt>
              </c:numCache>
            </c:numRef>
          </c:val>
        </c:ser>
        <c:ser>
          <c:idx val="1"/>
          <c:order val="1"/>
          <c:tx>
            <c:strRef>
              <c:f>Grafiki!$X$98</c:f>
              <c:strCache>
                <c:ptCount val="1"/>
              </c:strCache>
            </c:strRef>
          </c:tx>
          <c:invertIfNegative val="0"/>
          <c:cat>
            <c:numRef>
              <c:f>Grafiki!$T$99:$V$104</c:f>
              <c:numCache>
                <c:formatCode>General</c:formatCode>
                <c:ptCount val="6"/>
                <c:pt idx="0">
                  <c:v>2006</c:v>
                </c:pt>
                <c:pt idx="1">
                  <c:v>2007</c:v>
                </c:pt>
                <c:pt idx="2">
                  <c:v>2008</c:v>
                </c:pt>
                <c:pt idx="3">
                  <c:v>2009</c:v>
                </c:pt>
                <c:pt idx="4">
                  <c:v>2010</c:v>
                </c:pt>
                <c:pt idx="5">
                  <c:v>2011</c:v>
                </c:pt>
              </c:numCache>
            </c:numRef>
          </c:cat>
          <c:val>
            <c:numRef>
              <c:f>Grafiki!$X$99:$X$104</c:f>
            </c:numRef>
          </c:val>
        </c:ser>
        <c:ser>
          <c:idx val="2"/>
          <c:order val="2"/>
          <c:tx>
            <c:strRef>
              <c:f>Grafiki!$Y$98</c:f>
              <c:strCache>
                <c:ptCount val="1"/>
              </c:strCache>
            </c:strRef>
          </c:tx>
          <c:invertIfNegative val="0"/>
          <c:cat>
            <c:numRef>
              <c:f>Grafiki!$T$99:$V$104</c:f>
              <c:numCache>
                <c:formatCode>General</c:formatCode>
                <c:ptCount val="6"/>
                <c:pt idx="0">
                  <c:v>2006</c:v>
                </c:pt>
                <c:pt idx="1">
                  <c:v>2007</c:v>
                </c:pt>
                <c:pt idx="2">
                  <c:v>2008</c:v>
                </c:pt>
                <c:pt idx="3">
                  <c:v>2009</c:v>
                </c:pt>
                <c:pt idx="4">
                  <c:v>2010</c:v>
                </c:pt>
                <c:pt idx="5">
                  <c:v>2011</c:v>
                </c:pt>
              </c:numCache>
            </c:numRef>
          </c:cat>
          <c:val>
            <c:numRef>
              <c:f>Grafiki!$Y$99:$Y$104</c:f>
            </c:numRef>
          </c:val>
        </c:ser>
        <c:ser>
          <c:idx val="3"/>
          <c:order val="3"/>
          <c:tx>
            <c:strRef>
              <c:f>Grafiki!$Z$98</c:f>
              <c:strCache>
                <c:ptCount val="1"/>
                <c:pt idx="0">
                  <c:v>Deed of acceptances</c:v>
                </c:pt>
              </c:strCache>
            </c:strRef>
          </c:tx>
          <c:invertIfNegative val="0"/>
          <c:cat>
            <c:numRef>
              <c:f>Grafiki!$T$99:$V$104</c:f>
              <c:numCache>
                <c:formatCode>General</c:formatCode>
                <c:ptCount val="6"/>
                <c:pt idx="0">
                  <c:v>2006</c:v>
                </c:pt>
                <c:pt idx="1">
                  <c:v>2007</c:v>
                </c:pt>
                <c:pt idx="2">
                  <c:v>2008</c:v>
                </c:pt>
                <c:pt idx="3">
                  <c:v>2009</c:v>
                </c:pt>
                <c:pt idx="4">
                  <c:v>2010</c:v>
                </c:pt>
                <c:pt idx="5">
                  <c:v>2011</c:v>
                </c:pt>
              </c:numCache>
            </c:numRef>
          </c:cat>
          <c:val>
            <c:numRef>
              <c:f>Grafiki!$Z$99:$Z$104</c:f>
              <c:numCache>
                <c:formatCode>General</c:formatCode>
                <c:ptCount val="6"/>
                <c:pt idx="0">
                  <c:v>303</c:v>
                </c:pt>
                <c:pt idx="1">
                  <c:v>363</c:v>
                </c:pt>
                <c:pt idx="2">
                  <c:v>391</c:v>
                </c:pt>
                <c:pt idx="3">
                  <c:v>233</c:v>
                </c:pt>
                <c:pt idx="4">
                  <c:v>199</c:v>
                </c:pt>
                <c:pt idx="5">
                  <c:v>168</c:v>
                </c:pt>
              </c:numCache>
            </c:numRef>
          </c:val>
        </c:ser>
        <c:dLbls>
          <c:showLegendKey val="0"/>
          <c:showVal val="0"/>
          <c:showCatName val="0"/>
          <c:showSerName val="0"/>
          <c:showPercent val="0"/>
          <c:showBubbleSize val="0"/>
        </c:dLbls>
        <c:gapWidth val="150"/>
        <c:axId val="85549440"/>
        <c:axId val="85550976"/>
      </c:barChart>
      <c:catAx>
        <c:axId val="85549440"/>
        <c:scaling>
          <c:orientation val="minMax"/>
        </c:scaling>
        <c:delete val="0"/>
        <c:axPos val="b"/>
        <c:numFmt formatCode="General" sourceLinked="1"/>
        <c:majorTickMark val="out"/>
        <c:minorTickMark val="none"/>
        <c:tickLblPos val="nextTo"/>
        <c:crossAx val="85550976"/>
        <c:crosses val="autoZero"/>
        <c:auto val="1"/>
        <c:lblAlgn val="ctr"/>
        <c:lblOffset val="100"/>
        <c:noMultiLvlLbl val="0"/>
      </c:catAx>
      <c:valAx>
        <c:axId val="85550976"/>
        <c:scaling>
          <c:orientation val="minMax"/>
        </c:scaling>
        <c:delete val="0"/>
        <c:axPos val="l"/>
        <c:majorGridlines/>
        <c:numFmt formatCode="General" sourceLinked="1"/>
        <c:majorTickMark val="out"/>
        <c:minorTickMark val="none"/>
        <c:tickLblPos val="nextTo"/>
        <c:crossAx val="85549440"/>
        <c:crosses val="autoZero"/>
        <c:crossBetween val="between"/>
      </c:valAx>
    </c:plotArea>
    <c:legend>
      <c:legendPos val="b"/>
      <c:layout/>
      <c:overlay val="0"/>
    </c:legend>
    <c:plotVisOnly val="1"/>
    <c:dispBlanksAs val="gap"/>
    <c:showDLblsOverMax val="0"/>
  </c:chart>
  <c:spPr>
    <a:solidFill>
      <a:sysClr val="window" lastClr="FFFFFF"/>
    </a:solidFill>
    <a:ln>
      <a:noFill/>
    </a:ln>
  </c:spPr>
  <c:externalData r:id="rId2">
    <c:autoUpdate val="0"/>
  </c:externalData>
  <c:userShapes r:id="rId3"/>
</c:chartSpace>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AD3BCE0-D731-405E-9833-26AC8964A0CF}" type="doc">
      <dgm:prSet loTypeId="urn:microsoft.com/office/officeart/2008/layout/SquareAccentList" loCatId="list" qsTypeId="urn:microsoft.com/office/officeart/2005/8/quickstyle/simple1" qsCatId="simple" csTypeId="urn:microsoft.com/office/officeart/2005/8/colors/colorful5" csCatId="colorful" phldr="1"/>
      <dgm:spPr/>
      <dgm:t>
        <a:bodyPr/>
        <a:lstStyle/>
        <a:p>
          <a:endParaRPr lang="lv-LV"/>
        </a:p>
      </dgm:t>
    </dgm:pt>
    <dgm:pt modelId="{92519C95-F423-4519-B49B-19D4C5AF33E4}">
      <dgm:prSet phldrT="[Teksts]" custT="1"/>
      <dgm:spPr/>
      <dgm:t>
        <a:bodyPr/>
        <a:lstStyle/>
        <a:p>
          <a:r>
            <a:rPr lang="en-US" sz="2000" b="1" noProof="0" dirty="0" smtClean="0"/>
            <a:t>2012</a:t>
          </a:r>
          <a:endParaRPr lang="en-US" sz="2000" b="1" noProof="0" dirty="0"/>
        </a:p>
      </dgm:t>
    </dgm:pt>
    <dgm:pt modelId="{BF6A76EF-40B6-4F77-996B-02716CF5EB64}" type="parTrans" cxnId="{07FF863E-73F8-4511-B14B-72B9E4CA7ABE}">
      <dgm:prSet/>
      <dgm:spPr/>
      <dgm:t>
        <a:bodyPr/>
        <a:lstStyle/>
        <a:p>
          <a:endParaRPr lang="en-US" sz="2400" noProof="0" dirty="0"/>
        </a:p>
      </dgm:t>
    </dgm:pt>
    <dgm:pt modelId="{631272AD-E03C-4699-93C5-D0C227EEBF03}" type="sibTrans" cxnId="{07FF863E-73F8-4511-B14B-72B9E4CA7ABE}">
      <dgm:prSet/>
      <dgm:spPr/>
      <dgm:t>
        <a:bodyPr/>
        <a:lstStyle/>
        <a:p>
          <a:endParaRPr lang="en-US" sz="2400" noProof="0" dirty="0"/>
        </a:p>
      </dgm:t>
    </dgm:pt>
    <dgm:pt modelId="{CF12B0DC-79AE-4B1A-AFD0-314FF2DE8883}">
      <dgm:prSet phldrT="[Teksts]" custT="1"/>
      <dgm:spPr/>
      <dgm:t>
        <a:bodyPr/>
        <a:lstStyle/>
        <a:p>
          <a:r>
            <a:rPr lang="en-US" sz="1200" noProof="0" dirty="0" smtClean="0"/>
            <a:t>759</a:t>
          </a:r>
          <a:endParaRPr lang="en-US" sz="1200" noProof="0" dirty="0"/>
        </a:p>
      </dgm:t>
    </dgm:pt>
    <dgm:pt modelId="{A0FFDFE3-6387-44AB-AEBC-F38BC0357562}" type="parTrans" cxnId="{B84E8EBC-C0C6-4F62-A26A-58C4D2814C7E}">
      <dgm:prSet/>
      <dgm:spPr/>
      <dgm:t>
        <a:bodyPr/>
        <a:lstStyle/>
        <a:p>
          <a:endParaRPr lang="en-US" sz="2400" noProof="0" dirty="0"/>
        </a:p>
      </dgm:t>
    </dgm:pt>
    <dgm:pt modelId="{0D05E7D9-88F6-4747-9946-15CF7C35006F}" type="sibTrans" cxnId="{B84E8EBC-C0C6-4F62-A26A-58C4D2814C7E}">
      <dgm:prSet/>
      <dgm:spPr/>
      <dgm:t>
        <a:bodyPr/>
        <a:lstStyle/>
        <a:p>
          <a:endParaRPr lang="en-US" sz="2400" noProof="0" dirty="0"/>
        </a:p>
      </dgm:t>
    </dgm:pt>
    <dgm:pt modelId="{28570D7E-61A5-4FB5-B577-837B42F724D2}">
      <dgm:prSet phldrT="[Teksts]" custT="1"/>
      <dgm:spPr/>
      <dgm:t>
        <a:bodyPr/>
        <a:lstStyle/>
        <a:p>
          <a:r>
            <a:rPr lang="en-US" sz="1200" noProof="0" dirty="0" smtClean="0"/>
            <a:t>410</a:t>
          </a:r>
          <a:endParaRPr lang="en-US" sz="1200" noProof="0" dirty="0"/>
        </a:p>
      </dgm:t>
    </dgm:pt>
    <dgm:pt modelId="{3461F2E4-2486-44E2-80A7-ABCCB01AB9EA}" type="parTrans" cxnId="{072FE300-C6C7-4DDA-885A-4D5C0C379755}">
      <dgm:prSet/>
      <dgm:spPr/>
      <dgm:t>
        <a:bodyPr/>
        <a:lstStyle/>
        <a:p>
          <a:endParaRPr lang="en-US" sz="2400" noProof="0" dirty="0"/>
        </a:p>
      </dgm:t>
    </dgm:pt>
    <dgm:pt modelId="{072568A5-08B3-45D2-AD93-8330F84D3E80}" type="sibTrans" cxnId="{072FE300-C6C7-4DDA-885A-4D5C0C379755}">
      <dgm:prSet/>
      <dgm:spPr/>
      <dgm:t>
        <a:bodyPr/>
        <a:lstStyle/>
        <a:p>
          <a:endParaRPr lang="en-US" sz="2400" noProof="0" dirty="0"/>
        </a:p>
      </dgm:t>
    </dgm:pt>
    <dgm:pt modelId="{07E5AB9A-C7F2-4009-95AE-4F8C5466B126}">
      <dgm:prSet phldrT="[Teksts]" custT="1"/>
      <dgm:spPr/>
      <dgm:t>
        <a:bodyPr/>
        <a:lstStyle/>
        <a:p>
          <a:r>
            <a:rPr lang="en-US" sz="1200" noProof="0" dirty="0" smtClean="0"/>
            <a:t>107</a:t>
          </a:r>
          <a:endParaRPr lang="en-US" sz="1200" noProof="0" dirty="0"/>
        </a:p>
      </dgm:t>
    </dgm:pt>
    <dgm:pt modelId="{1B4E7670-35C6-4017-BA4F-38CBD0E3E7FE}" type="parTrans" cxnId="{0D8AC99E-A6CE-4437-8710-9EE3810BD1E2}">
      <dgm:prSet/>
      <dgm:spPr/>
      <dgm:t>
        <a:bodyPr/>
        <a:lstStyle/>
        <a:p>
          <a:endParaRPr lang="en-US" sz="2400" noProof="0" dirty="0"/>
        </a:p>
      </dgm:t>
    </dgm:pt>
    <dgm:pt modelId="{F4BFBFB2-0AD4-46E4-BBC9-7123EF0C7394}" type="sibTrans" cxnId="{0D8AC99E-A6CE-4437-8710-9EE3810BD1E2}">
      <dgm:prSet/>
      <dgm:spPr/>
      <dgm:t>
        <a:bodyPr/>
        <a:lstStyle/>
        <a:p>
          <a:endParaRPr lang="en-US" sz="2400" noProof="0" dirty="0"/>
        </a:p>
      </dgm:t>
    </dgm:pt>
    <dgm:pt modelId="{7A028DF9-6D06-4FF3-AFB8-FED27905CCBA}">
      <dgm:prSet phldrT="[Teksts]" custT="1"/>
      <dgm:spPr/>
      <dgm:t>
        <a:bodyPr/>
        <a:lstStyle/>
        <a:p>
          <a:r>
            <a:rPr lang="en-US" sz="2000" b="1" noProof="0" dirty="0" smtClean="0"/>
            <a:t>2020</a:t>
          </a:r>
          <a:endParaRPr lang="en-US" sz="2000" b="1" noProof="0" dirty="0"/>
        </a:p>
      </dgm:t>
    </dgm:pt>
    <dgm:pt modelId="{EBDBC33C-927D-4A8A-BDCA-6F26FBDC9A7A}" type="parTrans" cxnId="{23D4E6DA-2463-48A9-92CC-DC88ECBD2E78}">
      <dgm:prSet/>
      <dgm:spPr/>
      <dgm:t>
        <a:bodyPr/>
        <a:lstStyle/>
        <a:p>
          <a:endParaRPr lang="en-US" sz="2400" noProof="0" dirty="0"/>
        </a:p>
      </dgm:t>
    </dgm:pt>
    <dgm:pt modelId="{25BAEDE1-A915-4CA0-B9CE-8855481EF252}" type="sibTrans" cxnId="{23D4E6DA-2463-48A9-92CC-DC88ECBD2E78}">
      <dgm:prSet/>
      <dgm:spPr/>
      <dgm:t>
        <a:bodyPr/>
        <a:lstStyle/>
        <a:p>
          <a:endParaRPr lang="en-US" sz="2400" noProof="0" dirty="0"/>
        </a:p>
      </dgm:t>
    </dgm:pt>
    <dgm:pt modelId="{7888C6A7-B7EF-4751-A7EF-3ACA2F85B827}">
      <dgm:prSet phldrT="[Teksts]" custT="1"/>
      <dgm:spPr/>
      <dgm:t>
        <a:bodyPr/>
        <a:lstStyle/>
        <a:p>
          <a:r>
            <a:rPr lang="en-US" sz="1200" noProof="0" dirty="0" smtClean="0"/>
            <a:t>&lt;500</a:t>
          </a:r>
          <a:endParaRPr lang="en-US" sz="1200" noProof="0" dirty="0"/>
        </a:p>
      </dgm:t>
    </dgm:pt>
    <dgm:pt modelId="{5F7F63DC-2F86-4D7D-B5C7-F36520D2AD0A}" type="parTrans" cxnId="{7665EADE-61FD-426D-A633-C3376D9A32FF}">
      <dgm:prSet/>
      <dgm:spPr/>
      <dgm:t>
        <a:bodyPr/>
        <a:lstStyle/>
        <a:p>
          <a:endParaRPr lang="en-US" sz="2400" noProof="0" dirty="0"/>
        </a:p>
      </dgm:t>
    </dgm:pt>
    <dgm:pt modelId="{774047D2-3D4A-4631-9620-0B4151A72EEB}" type="sibTrans" cxnId="{7665EADE-61FD-426D-A633-C3376D9A32FF}">
      <dgm:prSet/>
      <dgm:spPr/>
      <dgm:t>
        <a:bodyPr/>
        <a:lstStyle/>
        <a:p>
          <a:endParaRPr lang="en-US" sz="2400" noProof="0" dirty="0"/>
        </a:p>
      </dgm:t>
    </dgm:pt>
    <dgm:pt modelId="{0E04AA5B-7193-4EC3-8CD1-93BB929C4312}">
      <dgm:prSet phldrT="[Teksts]" custT="1"/>
      <dgm:spPr/>
      <dgm:t>
        <a:bodyPr/>
        <a:lstStyle/>
        <a:p>
          <a:r>
            <a:rPr lang="en-US" sz="1200" noProof="0" dirty="0" smtClean="0"/>
            <a:t>50</a:t>
          </a:r>
          <a:endParaRPr lang="en-US" sz="1200" noProof="0" dirty="0"/>
        </a:p>
      </dgm:t>
    </dgm:pt>
    <dgm:pt modelId="{5EDEDEFE-4D9D-4FD1-B13D-E8043EC306F8}" type="parTrans" cxnId="{CAEB0CE3-2673-4518-8046-CA30139B7F1A}">
      <dgm:prSet/>
      <dgm:spPr/>
      <dgm:t>
        <a:bodyPr/>
        <a:lstStyle/>
        <a:p>
          <a:endParaRPr lang="en-US" sz="2400" noProof="0" dirty="0"/>
        </a:p>
      </dgm:t>
    </dgm:pt>
    <dgm:pt modelId="{331A1281-AE64-4B58-B3E6-9FE31022A803}" type="sibTrans" cxnId="{CAEB0CE3-2673-4518-8046-CA30139B7F1A}">
      <dgm:prSet/>
      <dgm:spPr/>
      <dgm:t>
        <a:bodyPr/>
        <a:lstStyle/>
        <a:p>
          <a:endParaRPr lang="en-US" sz="2400" noProof="0" dirty="0"/>
        </a:p>
      </dgm:t>
    </dgm:pt>
    <dgm:pt modelId="{FD861CAF-F9E7-41F5-B2ED-B0F160425328}">
      <dgm:prSet phldrT="[Teksts]" custT="1"/>
      <dgm:spPr/>
      <dgm:t>
        <a:bodyPr/>
        <a:lstStyle/>
        <a:p>
          <a:r>
            <a:rPr lang="en-US" sz="1200" noProof="0" dirty="0" smtClean="0"/>
            <a:t>0</a:t>
          </a:r>
          <a:endParaRPr lang="en-US" sz="1200" noProof="0" dirty="0"/>
        </a:p>
      </dgm:t>
    </dgm:pt>
    <dgm:pt modelId="{34C03F9B-7A08-437D-AD06-343CD889258D}" type="parTrans" cxnId="{AD8B4266-533F-4F3A-BE61-DBCC8B698E12}">
      <dgm:prSet/>
      <dgm:spPr/>
      <dgm:t>
        <a:bodyPr/>
        <a:lstStyle/>
        <a:p>
          <a:endParaRPr lang="en-US" sz="2400" noProof="0" dirty="0"/>
        </a:p>
      </dgm:t>
    </dgm:pt>
    <dgm:pt modelId="{27104B88-BF1F-4786-B2C4-11D3DA21F3B4}" type="sibTrans" cxnId="{AD8B4266-533F-4F3A-BE61-DBCC8B698E12}">
      <dgm:prSet/>
      <dgm:spPr/>
      <dgm:t>
        <a:bodyPr/>
        <a:lstStyle/>
        <a:p>
          <a:endParaRPr lang="en-US" sz="2400" noProof="0" dirty="0"/>
        </a:p>
      </dgm:t>
    </dgm:pt>
    <dgm:pt modelId="{3CE83093-6FEB-4B31-9FDE-3DA937EA4901}">
      <dgm:prSet custT="1"/>
      <dgm:spPr/>
      <dgm:t>
        <a:bodyPr/>
        <a:lstStyle/>
        <a:p>
          <a:r>
            <a:rPr lang="lv-LV" sz="2000" b="1" noProof="0" dirty="0" err="1" smtClean="0"/>
            <a:t>Indicators</a:t>
          </a:r>
          <a:endParaRPr lang="en-US" sz="2000" b="1" noProof="0" dirty="0"/>
        </a:p>
      </dgm:t>
    </dgm:pt>
    <dgm:pt modelId="{4BB000FB-703E-4438-A38F-32EDF1DFFD28}" type="parTrans" cxnId="{3CD5F5B5-7F85-4DDE-9E42-FD949DEED4AD}">
      <dgm:prSet/>
      <dgm:spPr/>
      <dgm:t>
        <a:bodyPr/>
        <a:lstStyle/>
        <a:p>
          <a:endParaRPr lang="en-US" sz="2400" noProof="0" dirty="0"/>
        </a:p>
      </dgm:t>
    </dgm:pt>
    <dgm:pt modelId="{0DCAE847-9AE1-4E4D-9FB4-601292A0B82F}" type="sibTrans" cxnId="{3CD5F5B5-7F85-4DDE-9E42-FD949DEED4AD}">
      <dgm:prSet/>
      <dgm:spPr/>
      <dgm:t>
        <a:bodyPr/>
        <a:lstStyle/>
        <a:p>
          <a:endParaRPr lang="en-US" sz="2400" noProof="0" dirty="0"/>
        </a:p>
      </dgm:t>
    </dgm:pt>
    <dgm:pt modelId="{D484B6EF-02D1-4AFC-90E6-28D788AF570A}">
      <dgm:prSet custT="1"/>
      <dgm:spPr/>
      <dgm:t>
        <a:bodyPr/>
        <a:lstStyle/>
        <a:p>
          <a:r>
            <a:rPr lang="en-US" sz="1400" noProof="0" dirty="0" smtClean="0"/>
            <a:t>Brownfields</a:t>
          </a:r>
          <a:endParaRPr lang="en-US" sz="1400" noProof="0" dirty="0"/>
        </a:p>
      </dgm:t>
    </dgm:pt>
    <dgm:pt modelId="{9829DB38-328C-459B-87F2-BB455F95A4B5}" type="parTrans" cxnId="{367EF5AD-DADA-43C8-95D6-C6AE6B076AC8}">
      <dgm:prSet/>
      <dgm:spPr/>
      <dgm:t>
        <a:bodyPr/>
        <a:lstStyle/>
        <a:p>
          <a:endParaRPr lang="en-US" sz="2400" noProof="0" dirty="0"/>
        </a:p>
      </dgm:t>
    </dgm:pt>
    <dgm:pt modelId="{DBAACD15-A7A9-4639-989E-A295D63D2922}" type="sibTrans" cxnId="{367EF5AD-DADA-43C8-95D6-C6AE6B076AC8}">
      <dgm:prSet/>
      <dgm:spPr/>
      <dgm:t>
        <a:bodyPr/>
        <a:lstStyle/>
        <a:p>
          <a:endParaRPr lang="en-US" sz="2400" noProof="0" dirty="0"/>
        </a:p>
      </dgm:t>
    </dgm:pt>
    <dgm:pt modelId="{0E3CE242-8925-4174-8837-5A8C7A9ED3A3}">
      <dgm:prSet custT="1"/>
      <dgm:spPr/>
      <dgm:t>
        <a:bodyPr/>
        <a:lstStyle/>
        <a:p>
          <a:r>
            <a:rPr lang="en-US" sz="1400" noProof="0" dirty="0" smtClean="0"/>
            <a:t>Slums (A, B, C un D category)</a:t>
          </a:r>
          <a:endParaRPr lang="en-US" sz="1400" noProof="0" dirty="0"/>
        </a:p>
      </dgm:t>
    </dgm:pt>
    <dgm:pt modelId="{5261764C-DFDF-4A0C-8176-A03567EC475F}" type="parTrans" cxnId="{7A3AADD1-2906-4071-BD2F-BBDFC2B31649}">
      <dgm:prSet/>
      <dgm:spPr/>
      <dgm:t>
        <a:bodyPr/>
        <a:lstStyle/>
        <a:p>
          <a:endParaRPr lang="en-US" sz="2400" noProof="0" dirty="0"/>
        </a:p>
      </dgm:t>
    </dgm:pt>
    <dgm:pt modelId="{5D10544C-9878-4BDB-9FB6-BC0635CAD3AD}" type="sibTrans" cxnId="{7A3AADD1-2906-4071-BD2F-BBDFC2B31649}">
      <dgm:prSet/>
      <dgm:spPr/>
      <dgm:t>
        <a:bodyPr/>
        <a:lstStyle/>
        <a:p>
          <a:endParaRPr lang="en-US" sz="2400" noProof="0" dirty="0"/>
        </a:p>
      </dgm:t>
    </dgm:pt>
    <dgm:pt modelId="{F51C0AA3-CD90-4E00-9EB5-CCDA9C22AFA8}">
      <dgm:prSet custT="1"/>
      <dgm:spPr/>
      <dgm:t>
        <a:bodyPr/>
        <a:lstStyle/>
        <a:p>
          <a:r>
            <a:rPr lang="en-US" sz="1400" noProof="0" dirty="0" smtClean="0"/>
            <a:t>A category slums</a:t>
          </a:r>
          <a:endParaRPr lang="en-US" sz="1400" noProof="0" dirty="0"/>
        </a:p>
      </dgm:t>
    </dgm:pt>
    <dgm:pt modelId="{11DFCA6E-1E89-4A63-93BA-503A902D1E00}" type="parTrans" cxnId="{B7A1F8B4-0406-43E3-BBAA-19C5EAFCF351}">
      <dgm:prSet/>
      <dgm:spPr/>
      <dgm:t>
        <a:bodyPr/>
        <a:lstStyle/>
        <a:p>
          <a:endParaRPr lang="en-US" sz="2400" noProof="0" dirty="0"/>
        </a:p>
      </dgm:t>
    </dgm:pt>
    <dgm:pt modelId="{4157EA88-70C0-4230-94E5-B7F449479461}" type="sibTrans" cxnId="{B7A1F8B4-0406-43E3-BBAA-19C5EAFCF351}">
      <dgm:prSet/>
      <dgm:spPr/>
      <dgm:t>
        <a:bodyPr/>
        <a:lstStyle/>
        <a:p>
          <a:endParaRPr lang="en-US" sz="2400" noProof="0" dirty="0"/>
        </a:p>
      </dgm:t>
    </dgm:pt>
    <dgm:pt modelId="{F9C05FE5-5034-4517-8525-B0EED9CEB6A2}">
      <dgm:prSet custT="1"/>
      <dgm:spPr/>
      <dgm:t>
        <a:bodyPr/>
        <a:lstStyle/>
        <a:p>
          <a:r>
            <a:rPr lang="en-US" sz="1400" noProof="0" dirty="0" smtClean="0"/>
            <a:t>Demolished dangerous slums (A category)</a:t>
          </a:r>
          <a:endParaRPr lang="en-US" sz="1400" noProof="0" dirty="0"/>
        </a:p>
      </dgm:t>
    </dgm:pt>
    <dgm:pt modelId="{04D41461-127D-4B02-9130-B13AC8940715}" type="parTrans" cxnId="{2C9D2EBD-F895-4C7F-8468-E2B9AC3E9C34}">
      <dgm:prSet/>
      <dgm:spPr/>
      <dgm:t>
        <a:bodyPr/>
        <a:lstStyle/>
        <a:p>
          <a:endParaRPr lang="en-US" sz="2400" noProof="0" dirty="0"/>
        </a:p>
      </dgm:t>
    </dgm:pt>
    <dgm:pt modelId="{B1448C39-1612-468C-AA9B-AC38FCAE59D8}" type="sibTrans" cxnId="{2C9D2EBD-F895-4C7F-8468-E2B9AC3E9C34}">
      <dgm:prSet/>
      <dgm:spPr/>
      <dgm:t>
        <a:bodyPr/>
        <a:lstStyle/>
        <a:p>
          <a:endParaRPr lang="en-US" sz="2400" noProof="0" dirty="0"/>
        </a:p>
      </dgm:t>
    </dgm:pt>
    <dgm:pt modelId="{40506903-EFAC-4F8E-BEC5-CDEB0A10DE23}">
      <dgm:prSet phldrT="[Teksts]" custT="1"/>
      <dgm:spPr/>
      <dgm:t>
        <a:bodyPr/>
        <a:lstStyle/>
        <a:p>
          <a:r>
            <a:rPr lang="en-US" sz="1200" u="none" noProof="0" dirty="0" smtClean="0"/>
            <a:t>31</a:t>
          </a:r>
          <a:endParaRPr lang="en-US" sz="1200" u="none" noProof="0" dirty="0"/>
        </a:p>
      </dgm:t>
    </dgm:pt>
    <dgm:pt modelId="{880D1DE6-3CA1-47E8-82D7-F13422B94639}" type="parTrans" cxnId="{E1F8978C-1879-44A3-A74E-7848164415CF}">
      <dgm:prSet/>
      <dgm:spPr/>
      <dgm:t>
        <a:bodyPr/>
        <a:lstStyle/>
        <a:p>
          <a:endParaRPr lang="en-US" sz="2400" noProof="0" dirty="0"/>
        </a:p>
      </dgm:t>
    </dgm:pt>
    <dgm:pt modelId="{0683B795-6B7D-4EF5-A608-194A4CCA4EC3}" type="sibTrans" cxnId="{E1F8978C-1879-44A3-A74E-7848164415CF}">
      <dgm:prSet/>
      <dgm:spPr/>
      <dgm:t>
        <a:bodyPr/>
        <a:lstStyle/>
        <a:p>
          <a:endParaRPr lang="en-US" sz="2400" noProof="0" dirty="0"/>
        </a:p>
      </dgm:t>
    </dgm:pt>
    <dgm:pt modelId="{AE230414-FF27-4D88-A19A-2C2224666CAC}">
      <dgm:prSet phldrT="[Teksts]" custT="1"/>
      <dgm:spPr/>
      <dgm:t>
        <a:bodyPr/>
        <a:lstStyle/>
        <a:p>
          <a:r>
            <a:rPr lang="en-US" sz="1200" noProof="0" dirty="0" smtClean="0"/>
            <a:t>According to the total number of slums (category A) and the number of alternative solutions (reconstruction)</a:t>
          </a:r>
          <a:endParaRPr lang="en-US" sz="1200" noProof="0" dirty="0"/>
        </a:p>
      </dgm:t>
    </dgm:pt>
    <dgm:pt modelId="{F7C7E3AD-5517-4953-8B89-F493D44B01AC}" type="parTrans" cxnId="{F0C6AFC6-7CA1-4AC2-B6CF-0F3069075D37}">
      <dgm:prSet/>
      <dgm:spPr/>
      <dgm:t>
        <a:bodyPr/>
        <a:lstStyle/>
        <a:p>
          <a:endParaRPr lang="en-US" sz="2400" noProof="0" dirty="0"/>
        </a:p>
      </dgm:t>
    </dgm:pt>
    <dgm:pt modelId="{87E229A3-91FB-479E-9DC4-AE379898EBDD}" type="sibTrans" cxnId="{F0C6AFC6-7CA1-4AC2-B6CF-0F3069075D37}">
      <dgm:prSet/>
      <dgm:spPr/>
      <dgm:t>
        <a:bodyPr/>
        <a:lstStyle/>
        <a:p>
          <a:endParaRPr lang="en-US" sz="2400" noProof="0" dirty="0"/>
        </a:p>
      </dgm:t>
    </dgm:pt>
    <dgm:pt modelId="{739E39FE-FA93-4C53-9BD5-6B3CCA444C4D}">
      <dgm:prSet custT="1"/>
      <dgm:spPr/>
      <dgm:t>
        <a:bodyPr/>
        <a:lstStyle/>
        <a:p>
          <a:r>
            <a:rPr lang="en-US" sz="1400" noProof="0" dirty="0" smtClean="0"/>
            <a:t>Degraded green areas</a:t>
          </a:r>
          <a:endParaRPr lang="en-US" sz="1400" noProof="0" dirty="0"/>
        </a:p>
      </dgm:t>
    </dgm:pt>
    <dgm:pt modelId="{4871B859-413F-4192-8BDE-1F66E4B7B002}" type="parTrans" cxnId="{7BF19B39-FF7F-43DA-9185-29E332A2B1EC}">
      <dgm:prSet/>
      <dgm:spPr/>
      <dgm:t>
        <a:bodyPr/>
        <a:lstStyle/>
        <a:p>
          <a:endParaRPr lang="en-US" sz="2400" noProof="0" dirty="0"/>
        </a:p>
      </dgm:t>
    </dgm:pt>
    <dgm:pt modelId="{DA46E59D-C10A-4CFB-A0BB-56E3BF93DE52}" type="sibTrans" cxnId="{7BF19B39-FF7F-43DA-9185-29E332A2B1EC}">
      <dgm:prSet/>
      <dgm:spPr/>
      <dgm:t>
        <a:bodyPr/>
        <a:lstStyle/>
        <a:p>
          <a:endParaRPr lang="en-US" sz="2400" noProof="0" dirty="0"/>
        </a:p>
      </dgm:t>
    </dgm:pt>
    <dgm:pt modelId="{E2ECAE2C-B6A9-475A-A8BB-6DF451EC4217}">
      <dgm:prSet phldrT="[Teksts]" custT="1"/>
      <dgm:spPr/>
      <dgm:t>
        <a:bodyPr/>
        <a:lstStyle/>
        <a:p>
          <a:r>
            <a:rPr lang="en-US" sz="1200" noProof="0" dirty="0" smtClean="0"/>
            <a:t>27</a:t>
          </a:r>
          <a:endParaRPr lang="en-US" sz="1200" u="none" noProof="0" dirty="0"/>
        </a:p>
      </dgm:t>
    </dgm:pt>
    <dgm:pt modelId="{AFC5EA3F-ECF6-4646-9FC2-A1C439ABA480}" type="parTrans" cxnId="{B8ED0F94-5D49-4551-B138-582237F44AC9}">
      <dgm:prSet/>
      <dgm:spPr/>
      <dgm:t>
        <a:bodyPr/>
        <a:lstStyle/>
        <a:p>
          <a:endParaRPr lang="en-US" sz="2400" noProof="0" dirty="0"/>
        </a:p>
      </dgm:t>
    </dgm:pt>
    <dgm:pt modelId="{E0923580-651A-41AB-AE5B-4B7008D4422C}" type="sibTrans" cxnId="{B8ED0F94-5D49-4551-B138-582237F44AC9}">
      <dgm:prSet/>
      <dgm:spPr/>
      <dgm:t>
        <a:bodyPr/>
        <a:lstStyle/>
        <a:p>
          <a:endParaRPr lang="en-US" sz="2400" noProof="0" dirty="0"/>
        </a:p>
      </dgm:t>
    </dgm:pt>
    <dgm:pt modelId="{2944AA3A-19E9-4DAD-87DD-B8ECEE05E8F8}">
      <dgm:prSet phldrT="[Teksts]" custT="1"/>
      <dgm:spPr/>
      <dgm:t>
        <a:bodyPr/>
        <a:lstStyle/>
        <a:p>
          <a:r>
            <a:rPr lang="en-US" sz="1200" noProof="0" dirty="0" smtClean="0"/>
            <a:t>15</a:t>
          </a:r>
          <a:endParaRPr lang="en-US" sz="1200" noProof="0" dirty="0"/>
        </a:p>
      </dgm:t>
    </dgm:pt>
    <dgm:pt modelId="{CAF43842-9A9F-4DC8-B4E4-332779EA2D1E}" type="parTrans" cxnId="{51A6500A-A521-4180-927E-E447913407C3}">
      <dgm:prSet/>
      <dgm:spPr/>
      <dgm:t>
        <a:bodyPr/>
        <a:lstStyle/>
        <a:p>
          <a:endParaRPr lang="en-US" sz="2400" noProof="0" dirty="0"/>
        </a:p>
      </dgm:t>
    </dgm:pt>
    <dgm:pt modelId="{71A32B5D-1DC9-46F6-A2AF-6D569B7E80EE}" type="sibTrans" cxnId="{51A6500A-A521-4180-927E-E447913407C3}">
      <dgm:prSet/>
      <dgm:spPr/>
      <dgm:t>
        <a:bodyPr/>
        <a:lstStyle/>
        <a:p>
          <a:endParaRPr lang="en-US" sz="2400" noProof="0" dirty="0"/>
        </a:p>
      </dgm:t>
    </dgm:pt>
    <dgm:pt modelId="{6FFBEA24-2006-4BBA-96C5-2245175093B0}" type="pres">
      <dgm:prSet presAssocID="{9AD3BCE0-D731-405E-9833-26AC8964A0CF}" presName="layout" presStyleCnt="0">
        <dgm:presLayoutVars>
          <dgm:chMax/>
          <dgm:chPref/>
          <dgm:dir/>
          <dgm:resizeHandles/>
        </dgm:presLayoutVars>
      </dgm:prSet>
      <dgm:spPr/>
      <dgm:t>
        <a:bodyPr/>
        <a:lstStyle/>
        <a:p>
          <a:endParaRPr lang="lv-LV"/>
        </a:p>
      </dgm:t>
    </dgm:pt>
    <dgm:pt modelId="{13A3C09B-408E-4E59-B497-89E698C4CCE0}" type="pres">
      <dgm:prSet presAssocID="{3CE83093-6FEB-4B31-9FDE-3DA937EA4901}" presName="root" presStyleCnt="0">
        <dgm:presLayoutVars>
          <dgm:chMax/>
          <dgm:chPref/>
        </dgm:presLayoutVars>
      </dgm:prSet>
      <dgm:spPr/>
    </dgm:pt>
    <dgm:pt modelId="{1DC3DAC8-3AE7-429D-9FCE-79F3D34E6B7B}" type="pres">
      <dgm:prSet presAssocID="{3CE83093-6FEB-4B31-9FDE-3DA937EA4901}" presName="rootComposite" presStyleCnt="0">
        <dgm:presLayoutVars/>
      </dgm:prSet>
      <dgm:spPr/>
    </dgm:pt>
    <dgm:pt modelId="{C1853856-CC5C-4053-A259-3B57ADE5EA69}" type="pres">
      <dgm:prSet presAssocID="{3CE83093-6FEB-4B31-9FDE-3DA937EA4901}" presName="ParentAccent" presStyleLbl="alignNode1" presStyleIdx="0" presStyleCnt="3"/>
      <dgm:spPr/>
    </dgm:pt>
    <dgm:pt modelId="{B4972538-A05D-4F5C-9088-2EDB571F10F3}" type="pres">
      <dgm:prSet presAssocID="{3CE83093-6FEB-4B31-9FDE-3DA937EA4901}" presName="ParentSmallAccent" presStyleLbl="fgAcc1" presStyleIdx="0" presStyleCnt="3"/>
      <dgm:spPr/>
    </dgm:pt>
    <dgm:pt modelId="{E2339F82-DD84-4460-923A-A2771F042949}" type="pres">
      <dgm:prSet presAssocID="{3CE83093-6FEB-4B31-9FDE-3DA937EA4901}" presName="Parent" presStyleLbl="revTx" presStyleIdx="0" presStyleCnt="18">
        <dgm:presLayoutVars>
          <dgm:chMax/>
          <dgm:chPref val="4"/>
          <dgm:bulletEnabled val="1"/>
        </dgm:presLayoutVars>
      </dgm:prSet>
      <dgm:spPr/>
      <dgm:t>
        <a:bodyPr/>
        <a:lstStyle/>
        <a:p>
          <a:endParaRPr lang="lv-LV"/>
        </a:p>
      </dgm:t>
    </dgm:pt>
    <dgm:pt modelId="{0D55A0FD-9BE4-4D4F-8482-363F24D1B272}" type="pres">
      <dgm:prSet presAssocID="{3CE83093-6FEB-4B31-9FDE-3DA937EA4901}" presName="childShape" presStyleCnt="0">
        <dgm:presLayoutVars>
          <dgm:chMax val="0"/>
          <dgm:chPref val="0"/>
        </dgm:presLayoutVars>
      </dgm:prSet>
      <dgm:spPr/>
    </dgm:pt>
    <dgm:pt modelId="{FFB6B164-DC07-4AF2-84AC-03BF3C5C7A70}" type="pres">
      <dgm:prSet presAssocID="{D484B6EF-02D1-4AFC-90E6-28D788AF570A}" presName="childComposite" presStyleCnt="0">
        <dgm:presLayoutVars>
          <dgm:chMax val="0"/>
          <dgm:chPref val="0"/>
        </dgm:presLayoutVars>
      </dgm:prSet>
      <dgm:spPr/>
    </dgm:pt>
    <dgm:pt modelId="{4B55676B-B220-4CE1-8CD2-0F4194518A81}" type="pres">
      <dgm:prSet presAssocID="{D484B6EF-02D1-4AFC-90E6-28D788AF570A}" presName="ChildAccent" presStyleLbl="solidFgAcc1" presStyleIdx="0" presStyleCnt="15"/>
      <dgm:spPr/>
    </dgm:pt>
    <dgm:pt modelId="{BAF4AF88-A4B0-4E09-BF70-418FC609C374}" type="pres">
      <dgm:prSet presAssocID="{D484B6EF-02D1-4AFC-90E6-28D788AF570A}" presName="Child" presStyleLbl="revTx" presStyleIdx="1" presStyleCnt="18">
        <dgm:presLayoutVars>
          <dgm:chMax val="0"/>
          <dgm:chPref val="0"/>
          <dgm:bulletEnabled val="1"/>
        </dgm:presLayoutVars>
      </dgm:prSet>
      <dgm:spPr/>
      <dgm:t>
        <a:bodyPr/>
        <a:lstStyle/>
        <a:p>
          <a:endParaRPr lang="lv-LV"/>
        </a:p>
      </dgm:t>
    </dgm:pt>
    <dgm:pt modelId="{6E692F85-E70A-4DBE-AC7B-8B1270CBE066}" type="pres">
      <dgm:prSet presAssocID="{0E3CE242-8925-4174-8837-5A8C7A9ED3A3}" presName="childComposite" presStyleCnt="0">
        <dgm:presLayoutVars>
          <dgm:chMax val="0"/>
          <dgm:chPref val="0"/>
        </dgm:presLayoutVars>
      </dgm:prSet>
      <dgm:spPr/>
    </dgm:pt>
    <dgm:pt modelId="{00755001-BDDF-4B09-9F5E-AF787F4D5445}" type="pres">
      <dgm:prSet presAssocID="{0E3CE242-8925-4174-8837-5A8C7A9ED3A3}" presName="ChildAccent" presStyleLbl="solidFgAcc1" presStyleIdx="1" presStyleCnt="15"/>
      <dgm:spPr/>
    </dgm:pt>
    <dgm:pt modelId="{7E8AF251-0F25-41D5-A354-9E96E6B5F3EE}" type="pres">
      <dgm:prSet presAssocID="{0E3CE242-8925-4174-8837-5A8C7A9ED3A3}" presName="Child" presStyleLbl="revTx" presStyleIdx="2" presStyleCnt="18">
        <dgm:presLayoutVars>
          <dgm:chMax val="0"/>
          <dgm:chPref val="0"/>
          <dgm:bulletEnabled val="1"/>
        </dgm:presLayoutVars>
      </dgm:prSet>
      <dgm:spPr/>
      <dgm:t>
        <a:bodyPr/>
        <a:lstStyle/>
        <a:p>
          <a:endParaRPr lang="lv-LV"/>
        </a:p>
      </dgm:t>
    </dgm:pt>
    <dgm:pt modelId="{DDDE52C1-6F90-44E3-81BE-2DF0E84451D6}" type="pres">
      <dgm:prSet presAssocID="{F51C0AA3-CD90-4E00-9EB5-CCDA9C22AFA8}" presName="childComposite" presStyleCnt="0">
        <dgm:presLayoutVars>
          <dgm:chMax val="0"/>
          <dgm:chPref val="0"/>
        </dgm:presLayoutVars>
      </dgm:prSet>
      <dgm:spPr/>
    </dgm:pt>
    <dgm:pt modelId="{F82DD72D-036D-48B5-8392-3508FBB41FE9}" type="pres">
      <dgm:prSet presAssocID="{F51C0AA3-CD90-4E00-9EB5-CCDA9C22AFA8}" presName="ChildAccent" presStyleLbl="solidFgAcc1" presStyleIdx="2" presStyleCnt="15"/>
      <dgm:spPr/>
    </dgm:pt>
    <dgm:pt modelId="{F95ED710-5553-4903-9A62-5F68A1A677FB}" type="pres">
      <dgm:prSet presAssocID="{F51C0AA3-CD90-4E00-9EB5-CCDA9C22AFA8}" presName="Child" presStyleLbl="revTx" presStyleIdx="3" presStyleCnt="18">
        <dgm:presLayoutVars>
          <dgm:chMax val="0"/>
          <dgm:chPref val="0"/>
          <dgm:bulletEnabled val="1"/>
        </dgm:presLayoutVars>
      </dgm:prSet>
      <dgm:spPr/>
      <dgm:t>
        <a:bodyPr/>
        <a:lstStyle/>
        <a:p>
          <a:endParaRPr lang="lv-LV"/>
        </a:p>
      </dgm:t>
    </dgm:pt>
    <dgm:pt modelId="{F8B2408B-4CDD-4DE4-BCB4-8C990FE9C1CF}" type="pres">
      <dgm:prSet presAssocID="{F9C05FE5-5034-4517-8525-B0EED9CEB6A2}" presName="childComposite" presStyleCnt="0">
        <dgm:presLayoutVars>
          <dgm:chMax val="0"/>
          <dgm:chPref val="0"/>
        </dgm:presLayoutVars>
      </dgm:prSet>
      <dgm:spPr/>
    </dgm:pt>
    <dgm:pt modelId="{5672AACA-89DF-486E-80F7-ED2DE60E29A8}" type="pres">
      <dgm:prSet presAssocID="{F9C05FE5-5034-4517-8525-B0EED9CEB6A2}" presName="ChildAccent" presStyleLbl="solidFgAcc1" presStyleIdx="3" presStyleCnt="15"/>
      <dgm:spPr/>
    </dgm:pt>
    <dgm:pt modelId="{00E8748F-B715-4C65-ABCE-9E94652AA9A1}" type="pres">
      <dgm:prSet presAssocID="{F9C05FE5-5034-4517-8525-B0EED9CEB6A2}" presName="Child" presStyleLbl="revTx" presStyleIdx="4" presStyleCnt="18">
        <dgm:presLayoutVars>
          <dgm:chMax val="0"/>
          <dgm:chPref val="0"/>
          <dgm:bulletEnabled val="1"/>
        </dgm:presLayoutVars>
      </dgm:prSet>
      <dgm:spPr/>
      <dgm:t>
        <a:bodyPr/>
        <a:lstStyle/>
        <a:p>
          <a:endParaRPr lang="lv-LV"/>
        </a:p>
      </dgm:t>
    </dgm:pt>
    <dgm:pt modelId="{090EF22E-0D1A-464B-BD71-DC497B8EEA10}" type="pres">
      <dgm:prSet presAssocID="{739E39FE-FA93-4C53-9BD5-6B3CCA444C4D}" presName="childComposite" presStyleCnt="0">
        <dgm:presLayoutVars>
          <dgm:chMax val="0"/>
          <dgm:chPref val="0"/>
        </dgm:presLayoutVars>
      </dgm:prSet>
      <dgm:spPr/>
    </dgm:pt>
    <dgm:pt modelId="{25B95826-852B-45B8-8C2B-DA025800692C}" type="pres">
      <dgm:prSet presAssocID="{739E39FE-FA93-4C53-9BD5-6B3CCA444C4D}" presName="ChildAccent" presStyleLbl="solidFgAcc1" presStyleIdx="4" presStyleCnt="15"/>
      <dgm:spPr/>
    </dgm:pt>
    <dgm:pt modelId="{B62069BF-08B5-4722-82BC-210C8C319BC6}" type="pres">
      <dgm:prSet presAssocID="{739E39FE-FA93-4C53-9BD5-6B3CCA444C4D}" presName="Child" presStyleLbl="revTx" presStyleIdx="5" presStyleCnt="18">
        <dgm:presLayoutVars>
          <dgm:chMax val="0"/>
          <dgm:chPref val="0"/>
          <dgm:bulletEnabled val="1"/>
        </dgm:presLayoutVars>
      </dgm:prSet>
      <dgm:spPr/>
      <dgm:t>
        <a:bodyPr/>
        <a:lstStyle/>
        <a:p>
          <a:endParaRPr lang="lv-LV"/>
        </a:p>
      </dgm:t>
    </dgm:pt>
    <dgm:pt modelId="{B08CB4BD-91C0-4EA1-A814-621ED69B5598}" type="pres">
      <dgm:prSet presAssocID="{92519C95-F423-4519-B49B-19D4C5AF33E4}" presName="root" presStyleCnt="0">
        <dgm:presLayoutVars>
          <dgm:chMax/>
          <dgm:chPref/>
        </dgm:presLayoutVars>
      </dgm:prSet>
      <dgm:spPr/>
    </dgm:pt>
    <dgm:pt modelId="{1CEDF7B3-A7D5-4108-8A6C-93E98DE6FD5D}" type="pres">
      <dgm:prSet presAssocID="{92519C95-F423-4519-B49B-19D4C5AF33E4}" presName="rootComposite" presStyleCnt="0">
        <dgm:presLayoutVars/>
      </dgm:prSet>
      <dgm:spPr/>
    </dgm:pt>
    <dgm:pt modelId="{D856D04C-7C3C-4616-AE17-A6EC3C31B85D}" type="pres">
      <dgm:prSet presAssocID="{92519C95-F423-4519-B49B-19D4C5AF33E4}" presName="ParentAccent" presStyleLbl="alignNode1" presStyleIdx="1" presStyleCnt="3"/>
      <dgm:spPr/>
    </dgm:pt>
    <dgm:pt modelId="{419D7483-3D4C-4995-B0A1-844313043907}" type="pres">
      <dgm:prSet presAssocID="{92519C95-F423-4519-B49B-19D4C5AF33E4}" presName="ParentSmallAccent" presStyleLbl="fgAcc1" presStyleIdx="1" presStyleCnt="3"/>
      <dgm:spPr/>
    </dgm:pt>
    <dgm:pt modelId="{FA621F1F-FE53-4F41-8D33-5EF4D4D3B24B}" type="pres">
      <dgm:prSet presAssocID="{92519C95-F423-4519-B49B-19D4C5AF33E4}" presName="Parent" presStyleLbl="revTx" presStyleIdx="6" presStyleCnt="18">
        <dgm:presLayoutVars>
          <dgm:chMax/>
          <dgm:chPref val="4"/>
          <dgm:bulletEnabled val="1"/>
        </dgm:presLayoutVars>
      </dgm:prSet>
      <dgm:spPr/>
      <dgm:t>
        <a:bodyPr/>
        <a:lstStyle/>
        <a:p>
          <a:endParaRPr lang="lv-LV"/>
        </a:p>
      </dgm:t>
    </dgm:pt>
    <dgm:pt modelId="{A746CB84-39CC-4B2F-818E-44844126B34D}" type="pres">
      <dgm:prSet presAssocID="{92519C95-F423-4519-B49B-19D4C5AF33E4}" presName="childShape" presStyleCnt="0">
        <dgm:presLayoutVars>
          <dgm:chMax val="0"/>
          <dgm:chPref val="0"/>
        </dgm:presLayoutVars>
      </dgm:prSet>
      <dgm:spPr/>
    </dgm:pt>
    <dgm:pt modelId="{E72D48A1-F30C-45B1-85CC-B21DAC2AFD13}" type="pres">
      <dgm:prSet presAssocID="{CF12B0DC-79AE-4B1A-AFD0-314FF2DE8883}" presName="childComposite" presStyleCnt="0">
        <dgm:presLayoutVars>
          <dgm:chMax val="0"/>
          <dgm:chPref val="0"/>
        </dgm:presLayoutVars>
      </dgm:prSet>
      <dgm:spPr/>
    </dgm:pt>
    <dgm:pt modelId="{62492DF0-F751-4F87-9B1B-5302DF705BCC}" type="pres">
      <dgm:prSet presAssocID="{CF12B0DC-79AE-4B1A-AFD0-314FF2DE8883}" presName="ChildAccent" presStyleLbl="solidFgAcc1" presStyleIdx="5" presStyleCnt="15"/>
      <dgm:spPr/>
    </dgm:pt>
    <dgm:pt modelId="{A4A2C12B-668E-40C6-8C2B-45F1186EEA01}" type="pres">
      <dgm:prSet presAssocID="{CF12B0DC-79AE-4B1A-AFD0-314FF2DE8883}" presName="Child" presStyleLbl="revTx" presStyleIdx="7" presStyleCnt="18">
        <dgm:presLayoutVars>
          <dgm:chMax val="0"/>
          <dgm:chPref val="0"/>
          <dgm:bulletEnabled val="1"/>
        </dgm:presLayoutVars>
      </dgm:prSet>
      <dgm:spPr/>
      <dgm:t>
        <a:bodyPr/>
        <a:lstStyle/>
        <a:p>
          <a:endParaRPr lang="lv-LV"/>
        </a:p>
      </dgm:t>
    </dgm:pt>
    <dgm:pt modelId="{D2DC720E-DEAC-4126-86FE-FEF9A54A4E8C}" type="pres">
      <dgm:prSet presAssocID="{28570D7E-61A5-4FB5-B577-837B42F724D2}" presName="childComposite" presStyleCnt="0">
        <dgm:presLayoutVars>
          <dgm:chMax val="0"/>
          <dgm:chPref val="0"/>
        </dgm:presLayoutVars>
      </dgm:prSet>
      <dgm:spPr/>
    </dgm:pt>
    <dgm:pt modelId="{749F2752-CB8C-4E1A-96AC-7C8D0193FD05}" type="pres">
      <dgm:prSet presAssocID="{28570D7E-61A5-4FB5-B577-837B42F724D2}" presName="ChildAccent" presStyleLbl="solidFgAcc1" presStyleIdx="6" presStyleCnt="15"/>
      <dgm:spPr/>
    </dgm:pt>
    <dgm:pt modelId="{1899BC63-1303-4736-9D78-59F163FD712F}" type="pres">
      <dgm:prSet presAssocID="{28570D7E-61A5-4FB5-B577-837B42F724D2}" presName="Child" presStyleLbl="revTx" presStyleIdx="8" presStyleCnt="18">
        <dgm:presLayoutVars>
          <dgm:chMax val="0"/>
          <dgm:chPref val="0"/>
          <dgm:bulletEnabled val="1"/>
        </dgm:presLayoutVars>
      </dgm:prSet>
      <dgm:spPr/>
      <dgm:t>
        <a:bodyPr/>
        <a:lstStyle/>
        <a:p>
          <a:endParaRPr lang="lv-LV"/>
        </a:p>
      </dgm:t>
    </dgm:pt>
    <dgm:pt modelId="{B34FEACC-CCB1-4F66-9DC1-D336761DCE3D}" type="pres">
      <dgm:prSet presAssocID="{07E5AB9A-C7F2-4009-95AE-4F8C5466B126}" presName="childComposite" presStyleCnt="0">
        <dgm:presLayoutVars>
          <dgm:chMax val="0"/>
          <dgm:chPref val="0"/>
        </dgm:presLayoutVars>
      </dgm:prSet>
      <dgm:spPr/>
    </dgm:pt>
    <dgm:pt modelId="{2F4970C9-47A4-4AD6-9C09-4D377C247DE3}" type="pres">
      <dgm:prSet presAssocID="{07E5AB9A-C7F2-4009-95AE-4F8C5466B126}" presName="ChildAccent" presStyleLbl="solidFgAcc1" presStyleIdx="7" presStyleCnt="15"/>
      <dgm:spPr/>
    </dgm:pt>
    <dgm:pt modelId="{57AE1EA9-EC45-43DD-ACA0-4B98EF11BCEE}" type="pres">
      <dgm:prSet presAssocID="{07E5AB9A-C7F2-4009-95AE-4F8C5466B126}" presName="Child" presStyleLbl="revTx" presStyleIdx="9" presStyleCnt="18">
        <dgm:presLayoutVars>
          <dgm:chMax val="0"/>
          <dgm:chPref val="0"/>
          <dgm:bulletEnabled val="1"/>
        </dgm:presLayoutVars>
      </dgm:prSet>
      <dgm:spPr/>
      <dgm:t>
        <a:bodyPr/>
        <a:lstStyle/>
        <a:p>
          <a:endParaRPr lang="lv-LV"/>
        </a:p>
      </dgm:t>
    </dgm:pt>
    <dgm:pt modelId="{E7BAFA2C-2B43-423D-8E5E-F3100B54B176}" type="pres">
      <dgm:prSet presAssocID="{40506903-EFAC-4F8E-BEC5-CDEB0A10DE23}" presName="childComposite" presStyleCnt="0">
        <dgm:presLayoutVars>
          <dgm:chMax val="0"/>
          <dgm:chPref val="0"/>
        </dgm:presLayoutVars>
      </dgm:prSet>
      <dgm:spPr/>
    </dgm:pt>
    <dgm:pt modelId="{F4C83BA3-9FC2-4CE9-B562-CB0AA44E9EFF}" type="pres">
      <dgm:prSet presAssocID="{40506903-EFAC-4F8E-BEC5-CDEB0A10DE23}" presName="ChildAccent" presStyleLbl="solidFgAcc1" presStyleIdx="8" presStyleCnt="15"/>
      <dgm:spPr/>
    </dgm:pt>
    <dgm:pt modelId="{7E3DED33-9EFC-4730-A6CF-A891BD475CFF}" type="pres">
      <dgm:prSet presAssocID="{40506903-EFAC-4F8E-BEC5-CDEB0A10DE23}" presName="Child" presStyleLbl="revTx" presStyleIdx="10" presStyleCnt="18">
        <dgm:presLayoutVars>
          <dgm:chMax val="0"/>
          <dgm:chPref val="0"/>
          <dgm:bulletEnabled val="1"/>
        </dgm:presLayoutVars>
      </dgm:prSet>
      <dgm:spPr/>
      <dgm:t>
        <a:bodyPr/>
        <a:lstStyle/>
        <a:p>
          <a:endParaRPr lang="lv-LV"/>
        </a:p>
      </dgm:t>
    </dgm:pt>
    <dgm:pt modelId="{AB6402AF-8B3C-493D-8CAB-D8AC3C9D80BF}" type="pres">
      <dgm:prSet presAssocID="{E2ECAE2C-B6A9-475A-A8BB-6DF451EC4217}" presName="childComposite" presStyleCnt="0">
        <dgm:presLayoutVars>
          <dgm:chMax val="0"/>
          <dgm:chPref val="0"/>
        </dgm:presLayoutVars>
      </dgm:prSet>
      <dgm:spPr/>
    </dgm:pt>
    <dgm:pt modelId="{2E63AC3E-B7F6-40C8-BC86-257363B197BE}" type="pres">
      <dgm:prSet presAssocID="{E2ECAE2C-B6A9-475A-A8BB-6DF451EC4217}" presName="ChildAccent" presStyleLbl="solidFgAcc1" presStyleIdx="9" presStyleCnt="15"/>
      <dgm:spPr/>
    </dgm:pt>
    <dgm:pt modelId="{1689801C-4CE9-4765-A1FD-C1F976CB34C5}" type="pres">
      <dgm:prSet presAssocID="{E2ECAE2C-B6A9-475A-A8BB-6DF451EC4217}" presName="Child" presStyleLbl="revTx" presStyleIdx="11" presStyleCnt="18">
        <dgm:presLayoutVars>
          <dgm:chMax val="0"/>
          <dgm:chPref val="0"/>
          <dgm:bulletEnabled val="1"/>
        </dgm:presLayoutVars>
      </dgm:prSet>
      <dgm:spPr/>
      <dgm:t>
        <a:bodyPr/>
        <a:lstStyle/>
        <a:p>
          <a:endParaRPr lang="lv-LV"/>
        </a:p>
      </dgm:t>
    </dgm:pt>
    <dgm:pt modelId="{F9C47633-CDBF-45EF-8ADB-38A50C945FA9}" type="pres">
      <dgm:prSet presAssocID="{7A028DF9-6D06-4FF3-AFB8-FED27905CCBA}" presName="root" presStyleCnt="0">
        <dgm:presLayoutVars>
          <dgm:chMax/>
          <dgm:chPref/>
        </dgm:presLayoutVars>
      </dgm:prSet>
      <dgm:spPr/>
    </dgm:pt>
    <dgm:pt modelId="{8A242744-1F54-4D45-9B9F-1FEFBAB9ECC2}" type="pres">
      <dgm:prSet presAssocID="{7A028DF9-6D06-4FF3-AFB8-FED27905CCBA}" presName="rootComposite" presStyleCnt="0">
        <dgm:presLayoutVars/>
      </dgm:prSet>
      <dgm:spPr/>
    </dgm:pt>
    <dgm:pt modelId="{48D8B58F-754B-4563-867B-1DA35C63F057}" type="pres">
      <dgm:prSet presAssocID="{7A028DF9-6D06-4FF3-AFB8-FED27905CCBA}" presName="ParentAccent" presStyleLbl="alignNode1" presStyleIdx="2" presStyleCnt="3"/>
      <dgm:spPr/>
    </dgm:pt>
    <dgm:pt modelId="{4B82F63B-74A8-4511-9112-DF55550A1CC9}" type="pres">
      <dgm:prSet presAssocID="{7A028DF9-6D06-4FF3-AFB8-FED27905CCBA}" presName="ParentSmallAccent" presStyleLbl="fgAcc1" presStyleIdx="2" presStyleCnt="3"/>
      <dgm:spPr/>
    </dgm:pt>
    <dgm:pt modelId="{BFE1C5B8-E7B3-4C81-AAC1-FF31299910A6}" type="pres">
      <dgm:prSet presAssocID="{7A028DF9-6D06-4FF3-AFB8-FED27905CCBA}" presName="Parent" presStyleLbl="revTx" presStyleIdx="12" presStyleCnt="18">
        <dgm:presLayoutVars>
          <dgm:chMax/>
          <dgm:chPref val="4"/>
          <dgm:bulletEnabled val="1"/>
        </dgm:presLayoutVars>
      </dgm:prSet>
      <dgm:spPr/>
      <dgm:t>
        <a:bodyPr/>
        <a:lstStyle/>
        <a:p>
          <a:endParaRPr lang="lv-LV"/>
        </a:p>
      </dgm:t>
    </dgm:pt>
    <dgm:pt modelId="{C56EF330-84E1-4481-BB2E-0C3F5F851DF9}" type="pres">
      <dgm:prSet presAssocID="{7A028DF9-6D06-4FF3-AFB8-FED27905CCBA}" presName="childShape" presStyleCnt="0">
        <dgm:presLayoutVars>
          <dgm:chMax val="0"/>
          <dgm:chPref val="0"/>
        </dgm:presLayoutVars>
      </dgm:prSet>
      <dgm:spPr/>
    </dgm:pt>
    <dgm:pt modelId="{C4A57FAB-6CD9-478F-88A5-B066D7C8DC83}" type="pres">
      <dgm:prSet presAssocID="{7888C6A7-B7EF-4751-A7EF-3ACA2F85B827}" presName="childComposite" presStyleCnt="0">
        <dgm:presLayoutVars>
          <dgm:chMax val="0"/>
          <dgm:chPref val="0"/>
        </dgm:presLayoutVars>
      </dgm:prSet>
      <dgm:spPr/>
    </dgm:pt>
    <dgm:pt modelId="{08667878-BF53-4FA3-94BF-C2CB7EB267CE}" type="pres">
      <dgm:prSet presAssocID="{7888C6A7-B7EF-4751-A7EF-3ACA2F85B827}" presName="ChildAccent" presStyleLbl="solidFgAcc1" presStyleIdx="10" presStyleCnt="15"/>
      <dgm:spPr/>
    </dgm:pt>
    <dgm:pt modelId="{2F442847-89F4-4B3C-8F67-262BC9CDF1EB}" type="pres">
      <dgm:prSet presAssocID="{7888C6A7-B7EF-4751-A7EF-3ACA2F85B827}" presName="Child" presStyleLbl="revTx" presStyleIdx="13" presStyleCnt="18">
        <dgm:presLayoutVars>
          <dgm:chMax val="0"/>
          <dgm:chPref val="0"/>
          <dgm:bulletEnabled val="1"/>
        </dgm:presLayoutVars>
      </dgm:prSet>
      <dgm:spPr/>
      <dgm:t>
        <a:bodyPr/>
        <a:lstStyle/>
        <a:p>
          <a:endParaRPr lang="lv-LV"/>
        </a:p>
      </dgm:t>
    </dgm:pt>
    <dgm:pt modelId="{042E1A22-CB7B-4BA1-803F-30E589903858}" type="pres">
      <dgm:prSet presAssocID="{0E04AA5B-7193-4EC3-8CD1-93BB929C4312}" presName="childComposite" presStyleCnt="0">
        <dgm:presLayoutVars>
          <dgm:chMax val="0"/>
          <dgm:chPref val="0"/>
        </dgm:presLayoutVars>
      </dgm:prSet>
      <dgm:spPr/>
    </dgm:pt>
    <dgm:pt modelId="{56E0DDC0-D75D-4453-BB72-352D06F6B4F0}" type="pres">
      <dgm:prSet presAssocID="{0E04AA5B-7193-4EC3-8CD1-93BB929C4312}" presName="ChildAccent" presStyleLbl="solidFgAcc1" presStyleIdx="11" presStyleCnt="15"/>
      <dgm:spPr/>
    </dgm:pt>
    <dgm:pt modelId="{C7F3540D-B5C9-4E36-8DC7-D7C0406BE4B8}" type="pres">
      <dgm:prSet presAssocID="{0E04AA5B-7193-4EC3-8CD1-93BB929C4312}" presName="Child" presStyleLbl="revTx" presStyleIdx="14" presStyleCnt="18">
        <dgm:presLayoutVars>
          <dgm:chMax val="0"/>
          <dgm:chPref val="0"/>
          <dgm:bulletEnabled val="1"/>
        </dgm:presLayoutVars>
      </dgm:prSet>
      <dgm:spPr/>
      <dgm:t>
        <a:bodyPr/>
        <a:lstStyle/>
        <a:p>
          <a:endParaRPr lang="lv-LV"/>
        </a:p>
      </dgm:t>
    </dgm:pt>
    <dgm:pt modelId="{CC8CA0E3-1B72-4DD2-9CE6-4873BECD6349}" type="pres">
      <dgm:prSet presAssocID="{FD861CAF-F9E7-41F5-B2ED-B0F160425328}" presName="childComposite" presStyleCnt="0">
        <dgm:presLayoutVars>
          <dgm:chMax val="0"/>
          <dgm:chPref val="0"/>
        </dgm:presLayoutVars>
      </dgm:prSet>
      <dgm:spPr/>
    </dgm:pt>
    <dgm:pt modelId="{C1AD2EAA-1A3C-4BF0-892F-C801875BCF34}" type="pres">
      <dgm:prSet presAssocID="{FD861CAF-F9E7-41F5-B2ED-B0F160425328}" presName="ChildAccent" presStyleLbl="solidFgAcc1" presStyleIdx="12" presStyleCnt="15"/>
      <dgm:spPr/>
    </dgm:pt>
    <dgm:pt modelId="{9BCCC4E1-6754-42A8-A567-4537D651B543}" type="pres">
      <dgm:prSet presAssocID="{FD861CAF-F9E7-41F5-B2ED-B0F160425328}" presName="Child" presStyleLbl="revTx" presStyleIdx="15" presStyleCnt="18">
        <dgm:presLayoutVars>
          <dgm:chMax val="0"/>
          <dgm:chPref val="0"/>
          <dgm:bulletEnabled val="1"/>
        </dgm:presLayoutVars>
      </dgm:prSet>
      <dgm:spPr/>
      <dgm:t>
        <a:bodyPr/>
        <a:lstStyle/>
        <a:p>
          <a:endParaRPr lang="lv-LV"/>
        </a:p>
      </dgm:t>
    </dgm:pt>
    <dgm:pt modelId="{FFD108BC-1B99-44A3-9709-063DF9E7529B}" type="pres">
      <dgm:prSet presAssocID="{AE230414-FF27-4D88-A19A-2C2224666CAC}" presName="childComposite" presStyleCnt="0">
        <dgm:presLayoutVars>
          <dgm:chMax val="0"/>
          <dgm:chPref val="0"/>
        </dgm:presLayoutVars>
      </dgm:prSet>
      <dgm:spPr/>
    </dgm:pt>
    <dgm:pt modelId="{BB5A20D9-9BD1-40A4-BC01-91A5C9DAFA1D}" type="pres">
      <dgm:prSet presAssocID="{AE230414-FF27-4D88-A19A-2C2224666CAC}" presName="ChildAccent" presStyleLbl="solidFgAcc1" presStyleIdx="13" presStyleCnt="15"/>
      <dgm:spPr/>
    </dgm:pt>
    <dgm:pt modelId="{E229FD52-4596-4D88-83D6-DFEB34C73032}" type="pres">
      <dgm:prSet presAssocID="{AE230414-FF27-4D88-A19A-2C2224666CAC}" presName="Child" presStyleLbl="revTx" presStyleIdx="16" presStyleCnt="18">
        <dgm:presLayoutVars>
          <dgm:chMax val="0"/>
          <dgm:chPref val="0"/>
          <dgm:bulletEnabled val="1"/>
        </dgm:presLayoutVars>
      </dgm:prSet>
      <dgm:spPr/>
      <dgm:t>
        <a:bodyPr/>
        <a:lstStyle/>
        <a:p>
          <a:endParaRPr lang="lv-LV"/>
        </a:p>
      </dgm:t>
    </dgm:pt>
    <dgm:pt modelId="{DDA40627-F88D-4C8F-9FD3-647A71028AB1}" type="pres">
      <dgm:prSet presAssocID="{2944AA3A-19E9-4DAD-87DD-B8ECEE05E8F8}" presName="childComposite" presStyleCnt="0">
        <dgm:presLayoutVars>
          <dgm:chMax val="0"/>
          <dgm:chPref val="0"/>
        </dgm:presLayoutVars>
      </dgm:prSet>
      <dgm:spPr/>
    </dgm:pt>
    <dgm:pt modelId="{11A5344B-258A-4C85-98A9-533D236917AC}" type="pres">
      <dgm:prSet presAssocID="{2944AA3A-19E9-4DAD-87DD-B8ECEE05E8F8}" presName="ChildAccent" presStyleLbl="solidFgAcc1" presStyleIdx="14" presStyleCnt="15"/>
      <dgm:spPr/>
    </dgm:pt>
    <dgm:pt modelId="{B1E0DA29-F479-4A99-A3AB-7EE412D45706}" type="pres">
      <dgm:prSet presAssocID="{2944AA3A-19E9-4DAD-87DD-B8ECEE05E8F8}" presName="Child" presStyleLbl="revTx" presStyleIdx="17" presStyleCnt="18">
        <dgm:presLayoutVars>
          <dgm:chMax val="0"/>
          <dgm:chPref val="0"/>
          <dgm:bulletEnabled val="1"/>
        </dgm:presLayoutVars>
      </dgm:prSet>
      <dgm:spPr/>
      <dgm:t>
        <a:bodyPr/>
        <a:lstStyle/>
        <a:p>
          <a:endParaRPr lang="lv-LV"/>
        </a:p>
      </dgm:t>
    </dgm:pt>
  </dgm:ptLst>
  <dgm:cxnLst>
    <dgm:cxn modelId="{AD8B4266-533F-4F3A-BE61-DBCC8B698E12}" srcId="{7A028DF9-6D06-4FF3-AFB8-FED27905CCBA}" destId="{FD861CAF-F9E7-41F5-B2ED-B0F160425328}" srcOrd="2" destOrd="0" parTransId="{34C03F9B-7A08-437D-AD06-343CD889258D}" sibTransId="{27104B88-BF1F-4786-B2C4-11D3DA21F3B4}"/>
    <dgm:cxn modelId="{DD7AD29A-3B9C-494A-86A8-30499F26207E}" type="presOf" srcId="{92519C95-F423-4519-B49B-19D4C5AF33E4}" destId="{FA621F1F-FE53-4F41-8D33-5EF4D4D3B24B}" srcOrd="0" destOrd="0" presId="urn:microsoft.com/office/officeart/2008/layout/SquareAccentList"/>
    <dgm:cxn modelId="{7A3AADD1-2906-4071-BD2F-BBDFC2B31649}" srcId="{3CE83093-6FEB-4B31-9FDE-3DA937EA4901}" destId="{0E3CE242-8925-4174-8837-5A8C7A9ED3A3}" srcOrd="1" destOrd="0" parTransId="{5261764C-DFDF-4A0C-8176-A03567EC475F}" sibTransId="{5D10544C-9878-4BDB-9FB6-BC0635CAD3AD}"/>
    <dgm:cxn modelId="{E1F8978C-1879-44A3-A74E-7848164415CF}" srcId="{92519C95-F423-4519-B49B-19D4C5AF33E4}" destId="{40506903-EFAC-4F8E-BEC5-CDEB0A10DE23}" srcOrd="3" destOrd="0" parTransId="{880D1DE6-3CA1-47E8-82D7-F13422B94639}" sibTransId="{0683B795-6B7D-4EF5-A608-194A4CCA4EC3}"/>
    <dgm:cxn modelId="{93CD1798-3257-4558-B030-C7FAE9DE05A7}" type="presOf" srcId="{E2ECAE2C-B6A9-475A-A8BB-6DF451EC4217}" destId="{1689801C-4CE9-4765-A1FD-C1F976CB34C5}" srcOrd="0" destOrd="0" presId="urn:microsoft.com/office/officeart/2008/layout/SquareAccentList"/>
    <dgm:cxn modelId="{200D6B0D-88B3-460F-9533-61C33ACAB1B0}" type="presOf" srcId="{F51C0AA3-CD90-4E00-9EB5-CCDA9C22AFA8}" destId="{F95ED710-5553-4903-9A62-5F68A1A677FB}" srcOrd="0" destOrd="0" presId="urn:microsoft.com/office/officeart/2008/layout/SquareAccentList"/>
    <dgm:cxn modelId="{60AC9B5C-3CDA-4192-8739-C4E004F08C62}" type="presOf" srcId="{F9C05FE5-5034-4517-8525-B0EED9CEB6A2}" destId="{00E8748F-B715-4C65-ABCE-9E94652AA9A1}" srcOrd="0" destOrd="0" presId="urn:microsoft.com/office/officeart/2008/layout/SquareAccentList"/>
    <dgm:cxn modelId="{072FE300-C6C7-4DDA-885A-4D5C0C379755}" srcId="{92519C95-F423-4519-B49B-19D4C5AF33E4}" destId="{28570D7E-61A5-4FB5-B577-837B42F724D2}" srcOrd="1" destOrd="0" parTransId="{3461F2E4-2486-44E2-80A7-ABCCB01AB9EA}" sibTransId="{072568A5-08B3-45D2-AD93-8330F84D3E80}"/>
    <dgm:cxn modelId="{367EF5AD-DADA-43C8-95D6-C6AE6B076AC8}" srcId="{3CE83093-6FEB-4B31-9FDE-3DA937EA4901}" destId="{D484B6EF-02D1-4AFC-90E6-28D788AF570A}" srcOrd="0" destOrd="0" parTransId="{9829DB38-328C-459B-87F2-BB455F95A4B5}" sibTransId="{DBAACD15-A7A9-4639-989E-A295D63D2922}"/>
    <dgm:cxn modelId="{B7A1F8B4-0406-43E3-BBAA-19C5EAFCF351}" srcId="{3CE83093-6FEB-4B31-9FDE-3DA937EA4901}" destId="{F51C0AA3-CD90-4E00-9EB5-CCDA9C22AFA8}" srcOrd="2" destOrd="0" parTransId="{11DFCA6E-1E89-4A63-93BA-503A902D1E00}" sibTransId="{4157EA88-70C0-4230-94E5-B7F449479461}"/>
    <dgm:cxn modelId="{139AD3A6-AA22-4FCD-9FD0-B736209DCA4C}" type="presOf" srcId="{739E39FE-FA93-4C53-9BD5-6B3CCA444C4D}" destId="{B62069BF-08B5-4722-82BC-210C8C319BC6}" srcOrd="0" destOrd="0" presId="urn:microsoft.com/office/officeart/2008/layout/SquareAccentList"/>
    <dgm:cxn modelId="{D917521B-73CD-4846-9766-6BD93CA7162B}" type="presOf" srcId="{CF12B0DC-79AE-4B1A-AFD0-314FF2DE8883}" destId="{A4A2C12B-668E-40C6-8C2B-45F1186EEA01}" srcOrd="0" destOrd="0" presId="urn:microsoft.com/office/officeart/2008/layout/SquareAccentList"/>
    <dgm:cxn modelId="{8B5C0496-17EE-4D49-AC4D-72B0CEBA4AFA}" type="presOf" srcId="{40506903-EFAC-4F8E-BEC5-CDEB0A10DE23}" destId="{7E3DED33-9EFC-4730-A6CF-A891BD475CFF}" srcOrd="0" destOrd="0" presId="urn:microsoft.com/office/officeart/2008/layout/SquareAccentList"/>
    <dgm:cxn modelId="{A4ED8ED6-D3E3-4E4B-BEFE-69588797E423}" type="presOf" srcId="{FD861CAF-F9E7-41F5-B2ED-B0F160425328}" destId="{9BCCC4E1-6754-42A8-A567-4537D651B543}" srcOrd="0" destOrd="0" presId="urn:microsoft.com/office/officeart/2008/layout/SquareAccentList"/>
    <dgm:cxn modelId="{BC0B993C-82BB-4145-92BB-9F9F3E4BABD6}" type="presOf" srcId="{0E04AA5B-7193-4EC3-8CD1-93BB929C4312}" destId="{C7F3540D-B5C9-4E36-8DC7-D7C0406BE4B8}" srcOrd="0" destOrd="0" presId="urn:microsoft.com/office/officeart/2008/layout/SquareAccentList"/>
    <dgm:cxn modelId="{F0C6AFC6-7CA1-4AC2-B6CF-0F3069075D37}" srcId="{7A028DF9-6D06-4FF3-AFB8-FED27905CCBA}" destId="{AE230414-FF27-4D88-A19A-2C2224666CAC}" srcOrd="3" destOrd="0" parTransId="{F7C7E3AD-5517-4953-8B89-F493D44B01AC}" sibTransId="{87E229A3-91FB-479E-9DC4-AE379898EBDD}"/>
    <dgm:cxn modelId="{7BF19B39-FF7F-43DA-9185-29E332A2B1EC}" srcId="{3CE83093-6FEB-4B31-9FDE-3DA937EA4901}" destId="{739E39FE-FA93-4C53-9BD5-6B3CCA444C4D}" srcOrd="4" destOrd="0" parTransId="{4871B859-413F-4192-8BDE-1F66E4B7B002}" sibTransId="{DA46E59D-C10A-4CFB-A0BB-56E3BF93DE52}"/>
    <dgm:cxn modelId="{B8ED0F94-5D49-4551-B138-582237F44AC9}" srcId="{92519C95-F423-4519-B49B-19D4C5AF33E4}" destId="{E2ECAE2C-B6A9-475A-A8BB-6DF451EC4217}" srcOrd="4" destOrd="0" parTransId="{AFC5EA3F-ECF6-4646-9FC2-A1C439ABA480}" sibTransId="{E0923580-651A-41AB-AE5B-4B7008D4422C}"/>
    <dgm:cxn modelId="{2BA273EA-17AB-437A-8692-95F01CC861D8}" type="presOf" srcId="{07E5AB9A-C7F2-4009-95AE-4F8C5466B126}" destId="{57AE1EA9-EC45-43DD-ACA0-4B98EF11BCEE}" srcOrd="0" destOrd="0" presId="urn:microsoft.com/office/officeart/2008/layout/SquareAccentList"/>
    <dgm:cxn modelId="{8FF83C5B-E6B5-4821-99C6-35EE163B12C4}" type="presOf" srcId="{7A028DF9-6D06-4FF3-AFB8-FED27905CCBA}" destId="{BFE1C5B8-E7B3-4C81-AAC1-FF31299910A6}" srcOrd="0" destOrd="0" presId="urn:microsoft.com/office/officeart/2008/layout/SquareAccentList"/>
    <dgm:cxn modelId="{2C9D2EBD-F895-4C7F-8468-E2B9AC3E9C34}" srcId="{3CE83093-6FEB-4B31-9FDE-3DA937EA4901}" destId="{F9C05FE5-5034-4517-8525-B0EED9CEB6A2}" srcOrd="3" destOrd="0" parTransId="{04D41461-127D-4B02-9130-B13AC8940715}" sibTransId="{B1448C39-1612-468C-AA9B-AC38FCAE59D8}"/>
    <dgm:cxn modelId="{51A6500A-A521-4180-927E-E447913407C3}" srcId="{7A028DF9-6D06-4FF3-AFB8-FED27905CCBA}" destId="{2944AA3A-19E9-4DAD-87DD-B8ECEE05E8F8}" srcOrd="4" destOrd="0" parTransId="{CAF43842-9A9F-4DC8-B4E4-332779EA2D1E}" sibTransId="{71A32B5D-1DC9-46F6-A2AF-6D569B7E80EE}"/>
    <dgm:cxn modelId="{7665EADE-61FD-426D-A633-C3376D9A32FF}" srcId="{7A028DF9-6D06-4FF3-AFB8-FED27905CCBA}" destId="{7888C6A7-B7EF-4751-A7EF-3ACA2F85B827}" srcOrd="0" destOrd="0" parTransId="{5F7F63DC-2F86-4D7D-B5C7-F36520D2AD0A}" sibTransId="{774047D2-3D4A-4631-9620-0B4151A72EEB}"/>
    <dgm:cxn modelId="{96CFE635-0465-4F26-9A8C-09461ABA3810}" type="presOf" srcId="{0E3CE242-8925-4174-8837-5A8C7A9ED3A3}" destId="{7E8AF251-0F25-41D5-A354-9E96E6B5F3EE}" srcOrd="0" destOrd="0" presId="urn:microsoft.com/office/officeart/2008/layout/SquareAccentList"/>
    <dgm:cxn modelId="{07FF863E-73F8-4511-B14B-72B9E4CA7ABE}" srcId="{9AD3BCE0-D731-405E-9833-26AC8964A0CF}" destId="{92519C95-F423-4519-B49B-19D4C5AF33E4}" srcOrd="1" destOrd="0" parTransId="{BF6A76EF-40B6-4F77-996B-02716CF5EB64}" sibTransId="{631272AD-E03C-4699-93C5-D0C227EEBF03}"/>
    <dgm:cxn modelId="{0D8AC99E-A6CE-4437-8710-9EE3810BD1E2}" srcId="{92519C95-F423-4519-B49B-19D4C5AF33E4}" destId="{07E5AB9A-C7F2-4009-95AE-4F8C5466B126}" srcOrd="2" destOrd="0" parTransId="{1B4E7670-35C6-4017-BA4F-38CBD0E3E7FE}" sibTransId="{F4BFBFB2-0AD4-46E4-BBC9-7123EF0C7394}"/>
    <dgm:cxn modelId="{226F5C05-FFC7-40D3-818D-6A061D2F8B41}" type="presOf" srcId="{AE230414-FF27-4D88-A19A-2C2224666CAC}" destId="{E229FD52-4596-4D88-83D6-DFEB34C73032}" srcOrd="0" destOrd="0" presId="urn:microsoft.com/office/officeart/2008/layout/SquareAccentList"/>
    <dgm:cxn modelId="{B8E0CCA0-9E68-42F5-86A0-72D02F375936}" type="presOf" srcId="{9AD3BCE0-D731-405E-9833-26AC8964A0CF}" destId="{6FFBEA24-2006-4BBA-96C5-2245175093B0}" srcOrd="0" destOrd="0" presId="urn:microsoft.com/office/officeart/2008/layout/SquareAccentList"/>
    <dgm:cxn modelId="{270FB7A4-B19F-4264-AE2D-73E1105D7707}" type="presOf" srcId="{2944AA3A-19E9-4DAD-87DD-B8ECEE05E8F8}" destId="{B1E0DA29-F479-4A99-A3AB-7EE412D45706}" srcOrd="0" destOrd="0" presId="urn:microsoft.com/office/officeart/2008/layout/SquareAccentList"/>
    <dgm:cxn modelId="{3CD5F5B5-7F85-4DDE-9E42-FD949DEED4AD}" srcId="{9AD3BCE0-D731-405E-9833-26AC8964A0CF}" destId="{3CE83093-6FEB-4B31-9FDE-3DA937EA4901}" srcOrd="0" destOrd="0" parTransId="{4BB000FB-703E-4438-A38F-32EDF1DFFD28}" sibTransId="{0DCAE847-9AE1-4E4D-9FB4-601292A0B82F}"/>
    <dgm:cxn modelId="{762F3782-DC01-4E22-B79E-589190E8C458}" type="presOf" srcId="{3CE83093-6FEB-4B31-9FDE-3DA937EA4901}" destId="{E2339F82-DD84-4460-923A-A2771F042949}" srcOrd="0" destOrd="0" presId="urn:microsoft.com/office/officeart/2008/layout/SquareAccentList"/>
    <dgm:cxn modelId="{CB6466C2-09BF-4EF0-9A80-810A01683D25}" type="presOf" srcId="{28570D7E-61A5-4FB5-B577-837B42F724D2}" destId="{1899BC63-1303-4736-9D78-59F163FD712F}" srcOrd="0" destOrd="0" presId="urn:microsoft.com/office/officeart/2008/layout/SquareAccentList"/>
    <dgm:cxn modelId="{23D4E6DA-2463-48A9-92CC-DC88ECBD2E78}" srcId="{9AD3BCE0-D731-405E-9833-26AC8964A0CF}" destId="{7A028DF9-6D06-4FF3-AFB8-FED27905CCBA}" srcOrd="2" destOrd="0" parTransId="{EBDBC33C-927D-4A8A-BDCA-6F26FBDC9A7A}" sibTransId="{25BAEDE1-A915-4CA0-B9CE-8855481EF252}"/>
    <dgm:cxn modelId="{CAEB0CE3-2673-4518-8046-CA30139B7F1A}" srcId="{7A028DF9-6D06-4FF3-AFB8-FED27905CCBA}" destId="{0E04AA5B-7193-4EC3-8CD1-93BB929C4312}" srcOrd="1" destOrd="0" parTransId="{5EDEDEFE-4D9D-4FD1-B13D-E8043EC306F8}" sibTransId="{331A1281-AE64-4B58-B3E6-9FE31022A803}"/>
    <dgm:cxn modelId="{B84E8EBC-C0C6-4F62-A26A-58C4D2814C7E}" srcId="{92519C95-F423-4519-B49B-19D4C5AF33E4}" destId="{CF12B0DC-79AE-4B1A-AFD0-314FF2DE8883}" srcOrd="0" destOrd="0" parTransId="{A0FFDFE3-6387-44AB-AEBC-F38BC0357562}" sibTransId="{0D05E7D9-88F6-4747-9946-15CF7C35006F}"/>
    <dgm:cxn modelId="{9A47E391-D126-4B7D-850B-E1F5255E6B80}" type="presOf" srcId="{7888C6A7-B7EF-4751-A7EF-3ACA2F85B827}" destId="{2F442847-89F4-4B3C-8F67-262BC9CDF1EB}" srcOrd="0" destOrd="0" presId="urn:microsoft.com/office/officeart/2008/layout/SquareAccentList"/>
    <dgm:cxn modelId="{3E772671-ECED-4FA3-8EC1-E5E0E32D79AD}" type="presOf" srcId="{D484B6EF-02D1-4AFC-90E6-28D788AF570A}" destId="{BAF4AF88-A4B0-4E09-BF70-418FC609C374}" srcOrd="0" destOrd="0" presId="urn:microsoft.com/office/officeart/2008/layout/SquareAccentList"/>
    <dgm:cxn modelId="{EADCE794-B1F6-47A6-9D2D-5E03BE96B903}" type="presParOf" srcId="{6FFBEA24-2006-4BBA-96C5-2245175093B0}" destId="{13A3C09B-408E-4E59-B497-89E698C4CCE0}" srcOrd="0" destOrd="0" presId="urn:microsoft.com/office/officeart/2008/layout/SquareAccentList"/>
    <dgm:cxn modelId="{5124B990-A65F-417E-B36B-0A0F3F379F58}" type="presParOf" srcId="{13A3C09B-408E-4E59-B497-89E698C4CCE0}" destId="{1DC3DAC8-3AE7-429D-9FCE-79F3D34E6B7B}" srcOrd="0" destOrd="0" presId="urn:microsoft.com/office/officeart/2008/layout/SquareAccentList"/>
    <dgm:cxn modelId="{8D4A9413-2F31-4418-90B0-E66A458A98C4}" type="presParOf" srcId="{1DC3DAC8-3AE7-429D-9FCE-79F3D34E6B7B}" destId="{C1853856-CC5C-4053-A259-3B57ADE5EA69}" srcOrd="0" destOrd="0" presId="urn:microsoft.com/office/officeart/2008/layout/SquareAccentList"/>
    <dgm:cxn modelId="{BEE9DE0A-88D7-4788-B9F4-8A5FB233E6BD}" type="presParOf" srcId="{1DC3DAC8-3AE7-429D-9FCE-79F3D34E6B7B}" destId="{B4972538-A05D-4F5C-9088-2EDB571F10F3}" srcOrd="1" destOrd="0" presId="urn:microsoft.com/office/officeart/2008/layout/SquareAccentList"/>
    <dgm:cxn modelId="{B14FE22A-53F8-40DB-B1CF-F6C37B1F6903}" type="presParOf" srcId="{1DC3DAC8-3AE7-429D-9FCE-79F3D34E6B7B}" destId="{E2339F82-DD84-4460-923A-A2771F042949}" srcOrd="2" destOrd="0" presId="urn:microsoft.com/office/officeart/2008/layout/SquareAccentList"/>
    <dgm:cxn modelId="{794FD24B-09D3-4A5C-BC79-7D528338F4AE}" type="presParOf" srcId="{13A3C09B-408E-4E59-B497-89E698C4CCE0}" destId="{0D55A0FD-9BE4-4D4F-8482-363F24D1B272}" srcOrd="1" destOrd="0" presId="urn:microsoft.com/office/officeart/2008/layout/SquareAccentList"/>
    <dgm:cxn modelId="{A952ACA7-E0D8-474F-8C45-859B4E25622E}" type="presParOf" srcId="{0D55A0FD-9BE4-4D4F-8482-363F24D1B272}" destId="{FFB6B164-DC07-4AF2-84AC-03BF3C5C7A70}" srcOrd="0" destOrd="0" presId="urn:microsoft.com/office/officeart/2008/layout/SquareAccentList"/>
    <dgm:cxn modelId="{AC10DC15-5C33-400E-AE45-D263B8D11408}" type="presParOf" srcId="{FFB6B164-DC07-4AF2-84AC-03BF3C5C7A70}" destId="{4B55676B-B220-4CE1-8CD2-0F4194518A81}" srcOrd="0" destOrd="0" presId="urn:microsoft.com/office/officeart/2008/layout/SquareAccentList"/>
    <dgm:cxn modelId="{F28426F2-0788-4538-8109-5633D36A3848}" type="presParOf" srcId="{FFB6B164-DC07-4AF2-84AC-03BF3C5C7A70}" destId="{BAF4AF88-A4B0-4E09-BF70-418FC609C374}" srcOrd="1" destOrd="0" presId="urn:microsoft.com/office/officeart/2008/layout/SquareAccentList"/>
    <dgm:cxn modelId="{74B80B89-B7AB-46AF-8C83-FA6A32890B33}" type="presParOf" srcId="{0D55A0FD-9BE4-4D4F-8482-363F24D1B272}" destId="{6E692F85-E70A-4DBE-AC7B-8B1270CBE066}" srcOrd="1" destOrd="0" presId="urn:microsoft.com/office/officeart/2008/layout/SquareAccentList"/>
    <dgm:cxn modelId="{01B3A63D-1630-4405-95DF-0B98F8899EB5}" type="presParOf" srcId="{6E692F85-E70A-4DBE-AC7B-8B1270CBE066}" destId="{00755001-BDDF-4B09-9F5E-AF787F4D5445}" srcOrd="0" destOrd="0" presId="urn:microsoft.com/office/officeart/2008/layout/SquareAccentList"/>
    <dgm:cxn modelId="{8AC8D109-4943-4352-85B5-C4717F1EF81C}" type="presParOf" srcId="{6E692F85-E70A-4DBE-AC7B-8B1270CBE066}" destId="{7E8AF251-0F25-41D5-A354-9E96E6B5F3EE}" srcOrd="1" destOrd="0" presId="urn:microsoft.com/office/officeart/2008/layout/SquareAccentList"/>
    <dgm:cxn modelId="{0A0B955C-C04C-4440-9B58-886123C7AE23}" type="presParOf" srcId="{0D55A0FD-9BE4-4D4F-8482-363F24D1B272}" destId="{DDDE52C1-6F90-44E3-81BE-2DF0E84451D6}" srcOrd="2" destOrd="0" presId="urn:microsoft.com/office/officeart/2008/layout/SquareAccentList"/>
    <dgm:cxn modelId="{9576D5EA-B14D-4B7F-A54E-1DF9C18394A1}" type="presParOf" srcId="{DDDE52C1-6F90-44E3-81BE-2DF0E84451D6}" destId="{F82DD72D-036D-48B5-8392-3508FBB41FE9}" srcOrd="0" destOrd="0" presId="urn:microsoft.com/office/officeart/2008/layout/SquareAccentList"/>
    <dgm:cxn modelId="{D768609D-E811-46F0-932B-E36D16DBA266}" type="presParOf" srcId="{DDDE52C1-6F90-44E3-81BE-2DF0E84451D6}" destId="{F95ED710-5553-4903-9A62-5F68A1A677FB}" srcOrd="1" destOrd="0" presId="urn:microsoft.com/office/officeart/2008/layout/SquareAccentList"/>
    <dgm:cxn modelId="{7622F146-9A56-4272-BB68-B295F22EA735}" type="presParOf" srcId="{0D55A0FD-9BE4-4D4F-8482-363F24D1B272}" destId="{F8B2408B-4CDD-4DE4-BCB4-8C990FE9C1CF}" srcOrd="3" destOrd="0" presId="urn:microsoft.com/office/officeart/2008/layout/SquareAccentList"/>
    <dgm:cxn modelId="{670E423C-1D2D-4439-9805-B33C684B47AA}" type="presParOf" srcId="{F8B2408B-4CDD-4DE4-BCB4-8C990FE9C1CF}" destId="{5672AACA-89DF-486E-80F7-ED2DE60E29A8}" srcOrd="0" destOrd="0" presId="urn:microsoft.com/office/officeart/2008/layout/SquareAccentList"/>
    <dgm:cxn modelId="{28423B4D-82BC-4919-9997-5D4E2BE6DC90}" type="presParOf" srcId="{F8B2408B-4CDD-4DE4-BCB4-8C990FE9C1CF}" destId="{00E8748F-B715-4C65-ABCE-9E94652AA9A1}" srcOrd="1" destOrd="0" presId="urn:microsoft.com/office/officeart/2008/layout/SquareAccentList"/>
    <dgm:cxn modelId="{4B5A3987-394A-4975-AB9C-AE32279A7C19}" type="presParOf" srcId="{0D55A0FD-9BE4-4D4F-8482-363F24D1B272}" destId="{090EF22E-0D1A-464B-BD71-DC497B8EEA10}" srcOrd="4" destOrd="0" presId="urn:microsoft.com/office/officeart/2008/layout/SquareAccentList"/>
    <dgm:cxn modelId="{D854E129-43BA-4676-9AC3-3F3E1C5AE353}" type="presParOf" srcId="{090EF22E-0D1A-464B-BD71-DC497B8EEA10}" destId="{25B95826-852B-45B8-8C2B-DA025800692C}" srcOrd="0" destOrd="0" presId="urn:microsoft.com/office/officeart/2008/layout/SquareAccentList"/>
    <dgm:cxn modelId="{9E837B28-5FB8-4E76-B50F-64F3C9D0D6F3}" type="presParOf" srcId="{090EF22E-0D1A-464B-BD71-DC497B8EEA10}" destId="{B62069BF-08B5-4722-82BC-210C8C319BC6}" srcOrd="1" destOrd="0" presId="urn:microsoft.com/office/officeart/2008/layout/SquareAccentList"/>
    <dgm:cxn modelId="{C0572A71-8BAA-401A-BD95-1D36C55BCB75}" type="presParOf" srcId="{6FFBEA24-2006-4BBA-96C5-2245175093B0}" destId="{B08CB4BD-91C0-4EA1-A814-621ED69B5598}" srcOrd="1" destOrd="0" presId="urn:microsoft.com/office/officeart/2008/layout/SquareAccentList"/>
    <dgm:cxn modelId="{CE9A9025-7BDB-47FD-BAC3-A11D959EBBB3}" type="presParOf" srcId="{B08CB4BD-91C0-4EA1-A814-621ED69B5598}" destId="{1CEDF7B3-A7D5-4108-8A6C-93E98DE6FD5D}" srcOrd="0" destOrd="0" presId="urn:microsoft.com/office/officeart/2008/layout/SquareAccentList"/>
    <dgm:cxn modelId="{397C8B17-FAD8-4AD5-818C-16B5351A8FF4}" type="presParOf" srcId="{1CEDF7B3-A7D5-4108-8A6C-93E98DE6FD5D}" destId="{D856D04C-7C3C-4616-AE17-A6EC3C31B85D}" srcOrd="0" destOrd="0" presId="urn:microsoft.com/office/officeart/2008/layout/SquareAccentList"/>
    <dgm:cxn modelId="{2FA11224-6D04-4AC1-9455-3FFB9A6CBEC5}" type="presParOf" srcId="{1CEDF7B3-A7D5-4108-8A6C-93E98DE6FD5D}" destId="{419D7483-3D4C-4995-B0A1-844313043907}" srcOrd="1" destOrd="0" presId="urn:microsoft.com/office/officeart/2008/layout/SquareAccentList"/>
    <dgm:cxn modelId="{A3BD0B8E-6DC1-491D-8AA8-86B585254A51}" type="presParOf" srcId="{1CEDF7B3-A7D5-4108-8A6C-93E98DE6FD5D}" destId="{FA621F1F-FE53-4F41-8D33-5EF4D4D3B24B}" srcOrd="2" destOrd="0" presId="urn:microsoft.com/office/officeart/2008/layout/SquareAccentList"/>
    <dgm:cxn modelId="{AEF4B33B-924E-4250-A136-28282EDE4A81}" type="presParOf" srcId="{B08CB4BD-91C0-4EA1-A814-621ED69B5598}" destId="{A746CB84-39CC-4B2F-818E-44844126B34D}" srcOrd="1" destOrd="0" presId="urn:microsoft.com/office/officeart/2008/layout/SquareAccentList"/>
    <dgm:cxn modelId="{49D3E150-2440-406D-BF00-024EAB521B79}" type="presParOf" srcId="{A746CB84-39CC-4B2F-818E-44844126B34D}" destId="{E72D48A1-F30C-45B1-85CC-B21DAC2AFD13}" srcOrd="0" destOrd="0" presId="urn:microsoft.com/office/officeart/2008/layout/SquareAccentList"/>
    <dgm:cxn modelId="{7F57B006-57A8-4570-824C-40A8CA3A6B48}" type="presParOf" srcId="{E72D48A1-F30C-45B1-85CC-B21DAC2AFD13}" destId="{62492DF0-F751-4F87-9B1B-5302DF705BCC}" srcOrd="0" destOrd="0" presId="urn:microsoft.com/office/officeart/2008/layout/SquareAccentList"/>
    <dgm:cxn modelId="{A9049E42-14C5-41EF-B923-5E4DA43746B0}" type="presParOf" srcId="{E72D48A1-F30C-45B1-85CC-B21DAC2AFD13}" destId="{A4A2C12B-668E-40C6-8C2B-45F1186EEA01}" srcOrd="1" destOrd="0" presId="urn:microsoft.com/office/officeart/2008/layout/SquareAccentList"/>
    <dgm:cxn modelId="{0CBB4AA6-0D8C-4E00-B432-E174B5287B18}" type="presParOf" srcId="{A746CB84-39CC-4B2F-818E-44844126B34D}" destId="{D2DC720E-DEAC-4126-86FE-FEF9A54A4E8C}" srcOrd="1" destOrd="0" presId="urn:microsoft.com/office/officeart/2008/layout/SquareAccentList"/>
    <dgm:cxn modelId="{353FB725-1BE8-40F0-B9D9-A4F2E78C1EDA}" type="presParOf" srcId="{D2DC720E-DEAC-4126-86FE-FEF9A54A4E8C}" destId="{749F2752-CB8C-4E1A-96AC-7C8D0193FD05}" srcOrd="0" destOrd="0" presId="urn:microsoft.com/office/officeart/2008/layout/SquareAccentList"/>
    <dgm:cxn modelId="{E8C9C49F-1464-481E-915A-AB0E090B1C1F}" type="presParOf" srcId="{D2DC720E-DEAC-4126-86FE-FEF9A54A4E8C}" destId="{1899BC63-1303-4736-9D78-59F163FD712F}" srcOrd="1" destOrd="0" presId="urn:microsoft.com/office/officeart/2008/layout/SquareAccentList"/>
    <dgm:cxn modelId="{3B133CF2-45D6-4A7C-9A47-69BA62C9CC5D}" type="presParOf" srcId="{A746CB84-39CC-4B2F-818E-44844126B34D}" destId="{B34FEACC-CCB1-4F66-9DC1-D336761DCE3D}" srcOrd="2" destOrd="0" presId="urn:microsoft.com/office/officeart/2008/layout/SquareAccentList"/>
    <dgm:cxn modelId="{EA8B67BB-9A67-4E8F-ACA6-2290E4EDB9F8}" type="presParOf" srcId="{B34FEACC-CCB1-4F66-9DC1-D336761DCE3D}" destId="{2F4970C9-47A4-4AD6-9C09-4D377C247DE3}" srcOrd="0" destOrd="0" presId="urn:microsoft.com/office/officeart/2008/layout/SquareAccentList"/>
    <dgm:cxn modelId="{B6951E86-527E-47FA-B73A-97F9B645AA56}" type="presParOf" srcId="{B34FEACC-CCB1-4F66-9DC1-D336761DCE3D}" destId="{57AE1EA9-EC45-43DD-ACA0-4B98EF11BCEE}" srcOrd="1" destOrd="0" presId="urn:microsoft.com/office/officeart/2008/layout/SquareAccentList"/>
    <dgm:cxn modelId="{128B2FFB-78A0-4446-A760-B059E269AAAD}" type="presParOf" srcId="{A746CB84-39CC-4B2F-818E-44844126B34D}" destId="{E7BAFA2C-2B43-423D-8E5E-F3100B54B176}" srcOrd="3" destOrd="0" presId="urn:microsoft.com/office/officeart/2008/layout/SquareAccentList"/>
    <dgm:cxn modelId="{0D6C1B84-CB17-4F71-A17C-3F024AA76139}" type="presParOf" srcId="{E7BAFA2C-2B43-423D-8E5E-F3100B54B176}" destId="{F4C83BA3-9FC2-4CE9-B562-CB0AA44E9EFF}" srcOrd="0" destOrd="0" presId="urn:microsoft.com/office/officeart/2008/layout/SquareAccentList"/>
    <dgm:cxn modelId="{3272A5C0-807F-4358-87D8-1F0B09785C56}" type="presParOf" srcId="{E7BAFA2C-2B43-423D-8E5E-F3100B54B176}" destId="{7E3DED33-9EFC-4730-A6CF-A891BD475CFF}" srcOrd="1" destOrd="0" presId="urn:microsoft.com/office/officeart/2008/layout/SquareAccentList"/>
    <dgm:cxn modelId="{931907F8-F1DB-4B67-9F3A-B28CD6F8C0AB}" type="presParOf" srcId="{A746CB84-39CC-4B2F-818E-44844126B34D}" destId="{AB6402AF-8B3C-493D-8CAB-D8AC3C9D80BF}" srcOrd="4" destOrd="0" presId="urn:microsoft.com/office/officeart/2008/layout/SquareAccentList"/>
    <dgm:cxn modelId="{216D51E7-ABDA-49A8-A625-4B6B0F256C2C}" type="presParOf" srcId="{AB6402AF-8B3C-493D-8CAB-D8AC3C9D80BF}" destId="{2E63AC3E-B7F6-40C8-BC86-257363B197BE}" srcOrd="0" destOrd="0" presId="urn:microsoft.com/office/officeart/2008/layout/SquareAccentList"/>
    <dgm:cxn modelId="{7AAE0A43-CDAA-48A4-8759-F725244C7205}" type="presParOf" srcId="{AB6402AF-8B3C-493D-8CAB-D8AC3C9D80BF}" destId="{1689801C-4CE9-4765-A1FD-C1F976CB34C5}" srcOrd="1" destOrd="0" presId="urn:microsoft.com/office/officeart/2008/layout/SquareAccentList"/>
    <dgm:cxn modelId="{E7727090-5C8D-4F3A-A2F1-B9468DA5D333}" type="presParOf" srcId="{6FFBEA24-2006-4BBA-96C5-2245175093B0}" destId="{F9C47633-CDBF-45EF-8ADB-38A50C945FA9}" srcOrd="2" destOrd="0" presId="urn:microsoft.com/office/officeart/2008/layout/SquareAccentList"/>
    <dgm:cxn modelId="{66A2C5A4-1087-4F55-BAA7-9AA5B6E4CCCD}" type="presParOf" srcId="{F9C47633-CDBF-45EF-8ADB-38A50C945FA9}" destId="{8A242744-1F54-4D45-9B9F-1FEFBAB9ECC2}" srcOrd="0" destOrd="0" presId="urn:microsoft.com/office/officeart/2008/layout/SquareAccentList"/>
    <dgm:cxn modelId="{254205F0-69F2-48BF-8286-1F7852103CBA}" type="presParOf" srcId="{8A242744-1F54-4D45-9B9F-1FEFBAB9ECC2}" destId="{48D8B58F-754B-4563-867B-1DA35C63F057}" srcOrd="0" destOrd="0" presId="urn:microsoft.com/office/officeart/2008/layout/SquareAccentList"/>
    <dgm:cxn modelId="{D230FB89-02AE-453A-9BC8-4A4822B4F3C0}" type="presParOf" srcId="{8A242744-1F54-4D45-9B9F-1FEFBAB9ECC2}" destId="{4B82F63B-74A8-4511-9112-DF55550A1CC9}" srcOrd="1" destOrd="0" presId="urn:microsoft.com/office/officeart/2008/layout/SquareAccentList"/>
    <dgm:cxn modelId="{02B1DFA1-0F3A-4ECE-B561-6A5C7AFA5D09}" type="presParOf" srcId="{8A242744-1F54-4D45-9B9F-1FEFBAB9ECC2}" destId="{BFE1C5B8-E7B3-4C81-AAC1-FF31299910A6}" srcOrd="2" destOrd="0" presId="urn:microsoft.com/office/officeart/2008/layout/SquareAccentList"/>
    <dgm:cxn modelId="{782A4F58-AA1E-4A87-9547-FF5E5C571FD1}" type="presParOf" srcId="{F9C47633-CDBF-45EF-8ADB-38A50C945FA9}" destId="{C56EF330-84E1-4481-BB2E-0C3F5F851DF9}" srcOrd="1" destOrd="0" presId="urn:microsoft.com/office/officeart/2008/layout/SquareAccentList"/>
    <dgm:cxn modelId="{46CFF5FB-297B-4AEB-ABE4-76C42BFCF4FC}" type="presParOf" srcId="{C56EF330-84E1-4481-BB2E-0C3F5F851DF9}" destId="{C4A57FAB-6CD9-478F-88A5-B066D7C8DC83}" srcOrd="0" destOrd="0" presId="urn:microsoft.com/office/officeart/2008/layout/SquareAccentList"/>
    <dgm:cxn modelId="{DDDCB098-DE15-480A-BB94-B399FF130889}" type="presParOf" srcId="{C4A57FAB-6CD9-478F-88A5-B066D7C8DC83}" destId="{08667878-BF53-4FA3-94BF-C2CB7EB267CE}" srcOrd="0" destOrd="0" presId="urn:microsoft.com/office/officeart/2008/layout/SquareAccentList"/>
    <dgm:cxn modelId="{642AA6F8-3829-4620-9D93-6A1B47A3DDA7}" type="presParOf" srcId="{C4A57FAB-6CD9-478F-88A5-B066D7C8DC83}" destId="{2F442847-89F4-4B3C-8F67-262BC9CDF1EB}" srcOrd="1" destOrd="0" presId="urn:microsoft.com/office/officeart/2008/layout/SquareAccentList"/>
    <dgm:cxn modelId="{DD1CE9EC-CDF5-4184-9A79-51BFED34057E}" type="presParOf" srcId="{C56EF330-84E1-4481-BB2E-0C3F5F851DF9}" destId="{042E1A22-CB7B-4BA1-803F-30E589903858}" srcOrd="1" destOrd="0" presId="urn:microsoft.com/office/officeart/2008/layout/SquareAccentList"/>
    <dgm:cxn modelId="{04C56C50-C9C4-4B4C-B0F1-21CFB0F844BB}" type="presParOf" srcId="{042E1A22-CB7B-4BA1-803F-30E589903858}" destId="{56E0DDC0-D75D-4453-BB72-352D06F6B4F0}" srcOrd="0" destOrd="0" presId="urn:microsoft.com/office/officeart/2008/layout/SquareAccentList"/>
    <dgm:cxn modelId="{D32888D7-17CA-4F44-963E-747940C8D7D0}" type="presParOf" srcId="{042E1A22-CB7B-4BA1-803F-30E589903858}" destId="{C7F3540D-B5C9-4E36-8DC7-D7C0406BE4B8}" srcOrd="1" destOrd="0" presId="urn:microsoft.com/office/officeart/2008/layout/SquareAccentList"/>
    <dgm:cxn modelId="{90AEE524-BC03-4002-8CA1-116BC01DD822}" type="presParOf" srcId="{C56EF330-84E1-4481-BB2E-0C3F5F851DF9}" destId="{CC8CA0E3-1B72-4DD2-9CE6-4873BECD6349}" srcOrd="2" destOrd="0" presId="urn:microsoft.com/office/officeart/2008/layout/SquareAccentList"/>
    <dgm:cxn modelId="{3839AB7B-F241-4399-8980-C8F5AD26C44C}" type="presParOf" srcId="{CC8CA0E3-1B72-4DD2-9CE6-4873BECD6349}" destId="{C1AD2EAA-1A3C-4BF0-892F-C801875BCF34}" srcOrd="0" destOrd="0" presId="urn:microsoft.com/office/officeart/2008/layout/SquareAccentList"/>
    <dgm:cxn modelId="{8A5B4327-9AFF-4D2D-8D71-8A93F5AA6892}" type="presParOf" srcId="{CC8CA0E3-1B72-4DD2-9CE6-4873BECD6349}" destId="{9BCCC4E1-6754-42A8-A567-4537D651B543}" srcOrd="1" destOrd="0" presId="urn:microsoft.com/office/officeart/2008/layout/SquareAccentList"/>
    <dgm:cxn modelId="{1ECB2D2F-6618-4CDF-AA8F-8F3AFA5E51A7}" type="presParOf" srcId="{C56EF330-84E1-4481-BB2E-0C3F5F851DF9}" destId="{FFD108BC-1B99-44A3-9709-063DF9E7529B}" srcOrd="3" destOrd="0" presId="urn:microsoft.com/office/officeart/2008/layout/SquareAccentList"/>
    <dgm:cxn modelId="{978016C2-DE11-4753-B9FF-30B3B10D4C21}" type="presParOf" srcId="{FFD108BC-1B99-44A3-9709-063DF9E7529B}" destId="{BB5A20D9-9BD1-40A4-BC01-91A5C9DAFA1D}" srcOrd="0" destOrd="0" presId="urn:microsoft.com/office/officeart/2008/layout/SquareAccentList"/>
    <dgm:cxn modelId="{65CD1CF8-5C50-439F-9333-792FFE886828}" type="presParOf" srcId="{FFD108BC-1B99-44A3-9709-063DF9E7529B}" destId="{E229FD52-4596-4D88-83D6-DFEB34C73032}" srcOrd="1" destOrd="0" presId="urn:microsoft.com/office/officeart/2008/layout/SquareAccentList"/>
    <dgm:cxn modelId="{2172A30C-658F-4747-868A-D3298B113844}" type="presParOf" srcId="{C56EF330-84E1-4481-BB2E-0C3F5F851DF9}" destId="{DDA40627-F88D-4C8F-9FD3-647A71028AB1}" srcOrd="4" destOrd="0" presId="urn:microsoft.com/office/officeart/2008/layout/SquareAccentList"/>
    <dgm:cxn modelId="{3E0CBD5E-BE46-4A87-A39C-9E98C05745E8}" type="presParOf" srcId="{DDA40627-F88D-4C8F-9FD3-647A71028AB1}" destId="{11A5344B-258A-4C85-98A9-533D236917AC}" srcOrd="0" destOrd="0" presId="urn:microsoft.com/office/officeart/2008/layout/SquareAccentList"/>
    <dgm:cxn modelId="{FFBCA96B-D15B-4551-A75E-7134FDDA6176}" type="presParOf" srcId="{DDA40627-F88D-4C8F-9FD3-647A71028AB1}" destId="{B1E0DA29-F479-4A99-A3AB-7EE412D45706}" srcOrd="1" destOrd="0" presId="urn:microsoft.com/office/officeart/2008/layout/SquareAccent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853856-CC5C-4053-A259-3B57ADE5EA69}">
      <dsp:nvSpPr>
        <dsp:cNvPr id="0" name=""/>
        <dsp:cNvSpPr/>
      </dsp:nvSpPr>
      <dsp:spPr>
        <a:xfrm>
          <a:off x="665" y="560965"/>
          <a:ext cx="2654280" cy="312268"/>
        </a:xfrm>
        <a:prstGeom prst="rect">
          <a:avLst/>
        </a:prstGeom>
        <a:solidFill>
          <a:schemeClr val="accent5">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4972538-A05D-4F5C-9088-2EDB571F10F3}">
      <dsp:nvSpPr>
        <dsp:cNvPr id="0" name=""/>
        <dsp:cNvSpPr/>
      </dsp:nvSpPr>
      <dsp:spPr>
        <a:xfrm>
          <a:off x="665" y="678240"/>
          <a:ext cx="194993" cy="194993"/>
        </a:xfrm>
        <a:prstGeom prst="rect">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2339F82-DD84-4460-923A-A2771F042949}">
      <dsp:nvSpPr>
        <dsp:cNvPr id="0" name=""/>
        <dsp:cNvSpPr/>
      </dsp:nvSpPr>
      <dsp:spPr>
        <a:xfrm>
          <a:off x="665" y="0"/>
          <a:ext cx="2654280" cy="5609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25400" rIns="38100" bIns="25400" numCol="1" spcCol="1270" anchor="ctr" anchorCtr="0">
          <a:noAutofit/>
        </a:bodyPr>
        <a:lstStyle/>
        <a:p>
          <a:pPr lvl="0" algn="l" defTabSz="889000">
            <a:lnSpc>
              <a:spcPct val="90000"/>
            </a:lnSpc>
            <a:spcBef>
              <a:spcPct val="0"/>
            </a:spcBef>
            <a:spcAft>
              <a:spcPct val="35000"/>
            </a:spcAft>
          </a:pPr>
          <a:r>
            <a:rPr lang="lv-LV" sz="2000" b="1" kern="1200" noProof="0" dirty="0" err="1" smtClean="0"/>
            <a:t>Indicators</a:t>
          </a:r>
          <a:endParaRPr lang="en-US" sz="2000" b="1" kern="1200" noProof="0" dirty="0"/>
        </a:p>
      </dsp:txBody>
      <dsp:txXfrm>
        <a:off x="665" y="0"/>
        <a:ext cx="2654280" cy="560965"/>
      </dsp:txXfrm>
    </dsp:sp>
    <dsp:sp modelId="{4B55676B-B220-4CE1-8CD2-0F4194518A81}">
      <dsp:nvSpPr>
        <dsp:cNvPr id="0" name=""/>
        <dsp:cNvSpPr/>
      </dsp:nvSpPr>
      <dsp:spPr>
        <a:xfrm>
          <a:off x="665" y="1132763"/>
          <a:ext cx="194988" cy="194988"/>
        </a:xfrm>
        <a:prstGeom prst="rect">
          <a:avLst/>
        </a:prstGeom>
        <a:solidFill>
          <a:schemeClr val="lt1">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AF4AF88-A4B0-4E09-BF70-418FC609C374}">
      <dsp:nvSpPr>
        <dsp:cNvPr id="0" name=""/>
        <dsp:cNvSpPr/>
      </dsp:nvSpPr>
      <dsp:spPr>
        <a:xfrm>
          <a:off x="186465" y="1002998"/>
          <a:ext cx="2468480" cy="4545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l" defTabSz="622300">
            <a:lnSpc>
              <a:spcPct val="90000"/>
            </a:lnSpc>
            <a:spcBef>
              <a:spcPct val="0"/>
            </a:spcBef>
            <a:spcAft>
              <a:spcPct val="35000"/>
            </a:spcAft>
          </a:pPr>
          <a:r>
            <a:rPr lang="en-US" sz="1400" kern="1200" noProof="0" dirty="0" smtClean="0"/>
            <a:t>Brownfields</a:t>
          </a:r>
          <a:endParaRPr lang="en-US" sz="1400" kern="1200" noProof="0" dirty="0"/>
        </a:p>
      </dsp:txBody>
      <dsp:txXfrm>
        <a:off x="186465" y="1002998"/>
        <a:ext cx="2468480" cy="454517"/>
      </dsp:txXfrm>
    </dsp:sp>
    <dsp:sp modelId="{00755001-BDDF-4B09-9F5E-AF787F4D5445}">
      <dsp:nvSpPr>
        <dsp:cNvPr id="0" name=""/>
        <dsp:cNvSpPr/>
      </dsp:nvSpPr>
      <dsp:spPr>
        <a:xfrm>
          <a:off x="665" y="1587281"/>
          <a:ext cx="194988" cy="194988"/>
        </a:xfrm>
        <a:prstGeom prst="rect">
          <a:avLst/>
        </a:prstGeom>
        <a:solidFill>
          <a:schemeClr val="lt1">
            <a:hueOff val="0"/>
            <a:satOff val="0"/>
            <a:lumOff val="0"/>
            <a:alphaOff val="0"/>
          </a:schemeClr>
        </a:solidFill>
        <a:ln w="25400" cap="flat" cmpd="sng" algn="ctr">
          <a:solidFill>
            <a:schemeClr val="accent5">
              <a:hueOff val="-709563"/>
              <a:satOff val="2844"/>
              <a:lumOff val="616"/>
              <a:alphaOff val="0"/>
            </a:schemeClr>
          </a:solidFill>
          <a:prstDash val="solid"/>
        </a:ln>
        <a:effectLst/>
      </dsp:spPr>
      <dsp:style>
        <a:lnRef idx="2">
          <a:scrgbClr r="0" g="0" b="0"/>
        </a:lnRef>
        <a:fillRef idx="1">
          <a:scrgbClr r="0" g="0" b="0"/>
        </a:fillRef>
        <a:effectRef idx="0">
          <a:scrgbClr r="0" g="0" b="0"/>
        </a:effectRef>
        <a:fontRef idx="minor"/>
      </dsp:style>
    </dsp:sp>
    <dsp:sp modelId="{7E8AF251-0F25-41D5-A354-9E96E6B5F3EE}">
      <dsp:nvSpPr>
        <dsp:cNvPr id="0" name=""/>
        <dsp:cNvSpPr/>
      </dsp:nvSpPr>
      <dsp:spPr>
        <a:xfrm>
          <a:off x="186465" y="1457516"/>
          <a:ext cx="2468480" cy="4545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l" defTabSz="622300">
            <a:lnSpc>
              <a:spcPct val="90000"/>
            </a:lnSpc>
            <a:spcBef>
              <a:spcPct val="0"/>
            </a:spcBef>
            <a:spcAft>
              <a:spcPct val="35000"/>
            </a:spcAft>
          </a:pPr>
          <a:r>
            <a:rPr lang="en-US" sz="1400" kern="1200" noProof="0" dirty="0" smtClean="0"/>
            <a:t>Slums (A, B, C un D category)</a:t>
          </a:r>
          <a:endParaRPr lang="en-US" sz="1400" kern="1200" noProof="0" dirty="0"/>
        </a:p>
      </dsp:txBody>
      <dsp:txXfrm>
        <a:off x="186465" y="1457516"/>
        <a:ext cx="2468480" cy="454517"/>
      </dsp:txXfrm>
    </dsp:sp>
    <dsp:sp modelId="{F82DD72D-036D-48B5-8392-3508FBB41FE9}">
      <dsp:nvSpPr>
        <dsp:cNvPr id="0" name=""/>
        <dsp:cNvSpPr/>
      </dsp:nvSpPr>
      <dsp:spPr>
        <a:xfrm>
          <a:off x="665" y="2041799"/>
          <a:ext cx="194988" cy="194988"/>
        </a:xfrm>
        <a:prstGeom prst="rect">
          <a:avLst/>
        </a:prstGeom>
        <a:solidFill>
          <a:schemeClr val="lt1">
            <a:hueOff val="0"/>
            <a:satOff val="0"/>
            <a:lumOff val="0"/>
            <a:alphaOff val="0"/>
          </a:schemeClr>
        </a:solidFill>
        <a:ln w="25400" cap="flat" cmpd="sng" algn="ctr">
          <a:solidFill>
            <a:schemeClr val="accent5">
              <a:hueOff val="-1419125"/>
              <a:satOff val="5687"/>
              <a:lumOff val="1233"/>
              <a:alphaOff val="0"/>
            </a:schemeClr>
          </a:solidFill>
          <a:prstDash val="solid"/>
        </a:ln>
        <a:effectLst/>
      </dsp:spPr>
      <dsp:style>
        <a:lnRef idx="2">
          <a:scrgbClr r="0" g="0" b="0"/>
        </a:lnRef>
        <a:fillRef idx="1">
          <a:scrgbClr r="0" g="0" b="0"/>
        </a:fillRef>
        <a:effectRef idx="0">
          <a:scrgbClr r="0" g="0" b="0"/>
        </a:effectRef>
        <a:fontRef idx="minor"/>
      </dsp:style>
    </dsp:sp>
    <dsp:sp modelId="{F95ED710-5553-4903-9A62-5F68A1A677FB}">
      <dsp:nvSpPr>
        <dsp:cNvPr id="0" name=""/>
        <dsp:cNvSpPr/>
      </dsp:nvSpPr>
      <dsp:spPr>
        <a:xfrm>
          <a:off x="186465" y="1912034"/>
          <a:ext cx="2468480" cy="4545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l" defTabSz="622300">
            <a:lnSpc>
              <a:spcPct val="90000"/>
            </a:lnSpc>
            <a:spcBef>
              <a:spcPct val="0"/>
            </a:spcBef>
            <a:spcAft>
              <a:spcPct val="35000"/>
            </a:spcAft>
          </a:pPr>
          <a:r>
            <a:rPr lang="en-US" sz="1400" kern="1200" noProof="0" dirty="0" smtClean="0"/>
            <a:t>A category slums</a:t>
          </a:r>
          <a:endParaRPr lang="en-US" sz="1400" kern="1200" noProof="0" dirty="0"/>
        </a:p>
      </dsp:txBody>
      <dsp:txXfrm>
        <a:off x="186465" y="1912034"/>
        <a:ext cx="2468480" cy="454517"/>
      </dsp:txXfrm>
    </dsp:sp>
    <dsp:sp modelId="{5672AACA-89DF-486E-80F7-ED2DE60E29A8}">
      <dsp:nvSpPr>
        <dsp:cNvPr id="0" name=""/>
        <dsp:cNvSpPr/>
      </dsp:nvSpPr>
      <dsp:spPr>
        <a:xfrm>
          <a:off x="665" y="2496317"/>
          <a:ext cx="194988" cy="194988"/>
        </a:xfrm>
        <a:prstGeom prst="rect">
          <a:avLst/>
        </a:prstGeom>
        <a:solidFill>
          <a:schemeClr val="lt1">
            <a:hueOff val="0"/>
            <a:satOff val="0"/>
            <a:lumOff val="0"/>
            <a:alphaOff val="0"/>
          </a:schemeClr>
        </a:solidFill>
        <a:ln w="25400" cap="flat" cmpd="sng" algn="ctr">
          <a:solidFill>
            <a:schemeClr val="accent5">
              <a:hueOff val="-2128688"/>
              <a:satOff val="8531"/>
              <a:lumOff val="1849"/>
              <a:alphaOff val="0"/>
            </a:schemeClr>
          </a:solidFill>
          <a:prstDash val="solid"/>
        </a:ln>
        <a:effectLst/>
      </dsp:spPr>
      <dsp:style>
        <a:lnRef idx="2">
          <a:scrgbClr r="0" g="0" b="0"/>
        </a:lnRef>
        <a:fillRef idx="1">
          <a:scrgbClr r="0" g="0" b="0"/>
        </a:fillRef>
        <a:effectRef idx="0">
          <a:scrgbClr r="0" g="0" b="0"/>
        </a:effectRef>
        <a:fontRef idx="minor"/>
      </dsp:style>
    </dsp:sp>
    <dsp:sp modelId="{00E8748F-B715-4C65-ABCE-9E94652AA9A1}">
      <dsp:nvSpPr>
        <dsp:cNvPr id="0" name=""/>
        <dsp:cNvSpPr/>
      </dsp:nvSpPr>
      <dsp:spPr>
        <a:xfrm>
          <a:off x="186465" y="2366552"/>
          <a:ext cx="2468480" cy="4545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l" defTabSz="622300">
            <a:lnSpc>
              <a:spcPct val="90000"/>
            </a:lnSpc>
            <a:spcBef>
              <a:spcPct val="0"/>
            </a:spcBef>
            <a:spcAft>
              <a:spcPct val="35000"/>
            </a:spcAft>
          </a:pPr>
          <a:r>
            <a:rPr lang="en-US" sz="1400" kern="1200" noProof="0" dirty="0" smtClean="0"/>
            <a:t>Demolished dangerous slums (A category)</a:t>
          </a:r>
          <a:endParaRPr lang="en-US" sz="1400" kern="1200" noProof="0" dirty="0"/>
        </a:p>
      </dsp:txBody>
      <dsp:txXfrm>
        <a:off x="186465" y="2366552"/>
        <a:ext cx="2468480" cy="454517"/>
      </dsp:txXfrm>
    </dsp:sp>
    <dsp:sp modelId="{25B95826-852B-45B8-8C2B-DA025800692C}">
      <dsp:nvSpPr>
        <dsp:cNvPr id="0" name=""/>
        <dsp:cNvSpPr/>
      </dsp:nvSpPr>
      <dsp:spPr>
        <a:xfrm>
          <a:off x="665" y="2950835"/>
          <a:ext cx="194988" cy="194988"/>
        </a:xfrm>
        <a:prstGeom prst="rect">
          <a:avLst/>
        </a:prstGeom>
        <a:solidFill>
          <a:schemeClr val="lt1">
            <a:hueOff val="0"/>
            <a:satOff val="0"/>
            <a:lumOff val="0"/>
            <a:alphaOff val="0"/>
          </a:schemeClr>
        </a:solidFill>
        <a:ln w="25400" cap="flat" cmpd="sng" algn="ctr">
          <a:solidFill>
            <a:schemeClr val="accent5">
              <a:hueOff val="-2838251"/>
              <a:satOff val="11375"/>
              <a:lumOff val="2465"/>
              <a:alphaOff val="0"/>
            </a:schemeClr>
          </a:solidFill>
          <a:prstDash val="solid"/>
        </a:ln>
        <a:effectLst/>
      </dsp:spPr>
      <dsp:style>
        <a:lnRef idx="2">
          <a:scrgbClr r="0" g="0" b="0"/>
        </a:lnRef>
        <a:fillRef idx="1">
          <a:scrgbClr r="0" g="0" b="0"/>
        </a:fillRef>
        <a:effectRef idx="0">
          <a:scrgbClr r="0" g="0" b="0"/>
        </a:effectRef>
        <a:fontRef idx="minor"/>
      </dsp:style>
    </dsp:sp>
    <dsp:sp modelId="{B62069BF-08B5-4722-82BC-210C8C319BC6}">
      <dsp:nvSpPr>
        <dsp:cNvPr id="0" name=""/>
        <dsp:cNvSpPr/>
      </dsp:nvSpPr>
      <dsp:spPr>
        <a:xfrm>
          <a:off x="186465" y="2821070"/>
          <a:ext cx="2468480" cy="4545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ctr" anchorCtr="0">
          <a:noAutofit/>
        </a:bodyPr>
        <a:lstStyle/>
        <a:p>
          <a:pPr lvl="0" algn="l" defTabSz="622300">
            <a:lnSpc>
              <a:spcPct val="90000"/>
            </a:lnSpc>
            <a:spcBef>
              <a:spcPct val="0"/>
            </a:spcBef>
            <a:spcAft>
              <a:spcPct val="35000"/>
            </a:spcAft>
          </a:pPr>
          <a:r>
            <a:rPr lang="en-US" sz="1400" kern="1200" noProof="0" dirty="0" smtClean="0"/>
            <a:t>Degraded green areas</a:t>
          </a:r>
          <a:endParaRPr lang="en-US" sz="1400" kern="1200" noProof="0" dirty="0"/>
        </a:p>
      </dsp:txBody>
      <dsp:txXfrm>
        <a:off x="186465" y="2821070"/>
        <a:ext cx="2468480" cy="454517"/>
      </dsp:txXfrm>
    </dsp:sp>
    <dsp:sp modelId="{D856D04C-7C3C-4616-AE17-A6EC3C31B85D}">
      <dsp:nvSpPr>
        <dsp:cNvPr id="0" name=""/>
        <dsp:cNvSpPr/>
      </dsp:nvSpPr>
      <dsp:spPr>
        <a:xfrm>
          <a:off x="2787659" y="560965"/>
          <a:ext cx="2654280" cy="312268"/>
        </a:xfrm>
        <a:prstGeom prst="rect">
          <a:avLst/>
        </a:prstGeom>
        <a:solidFill>
          <a:schemeClr val="accent5">
            <a:hueOff val="-4966938"/>
            <a:satOff val="19906"/>
            <a:lumOff val="4314"/>
            <a:alphaOff val="0"/>
          </a:schemeClr>
        </a:solidFill>
        <a:ln w="25400" cap="flat" cmpd="sng" algn="ctr">
          <a:solidFill>
            <a:schemeClr val="accent5">
              <a:hueOff val="-4966938"/>
              <a:satOff val="19906"/>
              <a:lumOff val="431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19D7483-3D4C-4995-B0A1-844313043907}">
      <dsp:nvSpPr>
        <dsp:cNvPr id="0" name=""/>
        <dsp:cNvSpPr/>
      </dsp:nvSpPr>
      <dsp:spPr>
        <a:xfrm>
          <a:off x="2787659" y="678240"/>
          <a:ext cx="194993" cy="194993"/>
        </a:xfrm>
        <a:prstGeom prst="rect">
          <a:avLst/>
        </a:prstGeom>
        <a:solidFill>
          <a:schemeClr val="lt1">
            <a:alpha val="90000"/>
            <a:hueOff val="0"/>
            <a:satOff val="0"/>
            <a:lumOff val="0"/>
            <a:alphaOff val="0"/>
          </a:schemeClr>
        </a:solidFill>
        <a:ln w="25400" cap="flat" cmpd="sng" algn="ctr">
          <a:solidFill>
            <a:schemeClr val="accent5">
              <a:hueOff val="-4966938"/>
              <a:satOff val="19906"/>
              <a:lumOff val="4314"/>
              <a:alphaOff val="0"/>
            </a:schemeClr>
          </a:solidFill>
          <a:prstDash val="solid"/>
        </a:ln>
        <a:effectLst/>
      </dsp:spPr>
      <dsp:style>
        <a:lnRef idx="2">
          <a:scrgbClr r="0" g="0" b="0"/>
        </a:lnRef>
        <a:fillRef idx="1">
          <a:scrgbClr r="0" g="0" b="0"/>
        </a:fillRef>
        <a:effectRef idx="0">
          <a:scrgbClr r="0" g="0" b="0"/>
        </a:effectRef>
        <a:fontRef idx="minor"/>
      </dsp:style>
    </dsp:sp>
    <dsp:sp modelId="{FA621F1F-FE53-4F41-8D33-5EF4D4D3B24B}">
      <dsp:nvSpPr>
        <dsp:cNvPr id="0" name=""/>
        <dsp:cNvSpPr/>
      </dsp:nvSpPr>
      <dsp:spPr>
        <a:xfrm>
          <a:off x="2787659" y="0"/>
          <a:ext cx="2654280" cy="5609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25400" rIns="38100" bIns="25400" numCol="1" spcCol="1270" anchor="ctr" anchorCtr="0">
          <a:noAutofit/>
        </a:bodyPr>
        <a:lstStyle/>
        <a:p>
          <a:pPr lvl="0" algn="l" defTabSz="889000">
            <a:lnSpc>
              <a:spcPct val="90000"/>
            </a:lnSpc>
            <a:spcBef>
              <a:spcPct val="0"/>
            </a:spcBef>
            <a:spcAft>
              <a:spcPct val="35000"/>
            </a:spcAft>
          </a:pPr>
          <a:r>
            <a:rPr lang="en-US" sz="2000" b="1" kern="1200" noProof="0" dirty="0" smtClean="0"/>
            <a:t>2012</a:t>
          </a:r>
          <a:endParaRPr lang="en-US" sz="2000" b="1" kern="1200" noProof="0" dirty="0"/>
        </a:p>
      </dsp:txBody>
      <dsp:txXfrm>
        <a:off x="2787659" y="0"/>
        <a:ext cx="2654280" cy="560965"/>
      </dsp:txXfrm>
    </dsp:sp>
    <dsp:sp modelId="{62492DF0-F751-4F87-9B1B-5302DF705BCC}">
      <dsp:nvSpPr>
        <dsp:cNvPr id="0" name=""/>
        <dsp:cNvSpPr/>
      </dsp:nvSpPr>
      <dsp:spPr>
        <a:xfrm>
          <a:off x="2787659" y="1132763"/>
          <a:ext cx="194988" cy="194988"/>
        </a:xfrm>
        <a:prstGeom prst="rect">
          <a:avLst/>
        </a:prstGeom>
        <a:solidFill>
          <a:schemeClr val="lt1">
            <a:hueOff val="0"/>
            <a:satOff val="0"/>
            <a:lumOff val="0"/>
            <a:alphaOff val="0"/>
          </a:schemeClr>
        </a:solidFill>
        <a:ln w="25400" cap="flat" cmpd="sng" algn="ctr">
          <a:solidFill>
            <a:schemeClr val="accent5">
              <a:hueOff val="-3547813"/>
              <a:satOff val="14218"/>
              <a:lumOff val="3081"/>
              <a:alphaOff val="0"/>
            </a:schemeClr>
          </a:solidFill>
          <a:prstDash val="solid"/>
        </a:ln>
        <a:effectLst/>
      </dsp:spPr>
      <dsp:style>
        <a:lnRef idx="2">
          <a:scrgbClr r="0" g="0" b="0"/>
        </a:lnRef>
        <a:fillRef idx="1">
          <a:scrgbClr r="0" g="0" b="0"/>
        </a:fillRef>
        <a:effectRef idx="0">
          <a:scrgbClr r="0" g="0" b="0"/>
        </a:effectRef>
        <a:fontRef idx="minor"/>
      </dsp:style>
    </dsp:sp>
    <dsp:sp modelId="{A4A2C12B-668E-40C6-8C2B-45F1186EEA01}">
      <dsp:nvSpPr>
        <dsp:cNvPr id="0" name=""/>
        <dsp:cNvSpPr/>
      </dsp:nvSpPr>
      <dsp:spPr>
        <a:xfrm>
          <a:off x="2973459" y="1002998"/>
          <a:ext cx="2468480" cy="4545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lvl="0" algn="l" defTabSz="533400">
            <a:lnSpc>
              <a:spcPct val="90000"/>
            </a:lnSpc>
            <a:spcBef>
              <a:spcPct val="0"/>
            </a:spcBef>
            <a:spcAft>
              <a:spcPct val="35000"/>
            </a:spcAft>
          </a:pPr>
          <a:r>
            <a:rPr lang="en-US" sz="1200" kern="1200" noProof="0" dirty="0" smtClean="0"/>
            <a:t>759</a:t>
          </a:r>
          <a:endParaRPr lang="en-US" sz="1200" kern="1200" noProof="0" dirty="0"/>
        </a:p>
      </dsp:txBody>
      <dsp:txXfrm>
        <a:off x="2973459" y="1002998"/>
        <a:ext cx="2468480" cy="454517"/>
      </dsp:txXfrm>
    </dsp:sp>
    <dsp:sp modelId="{749F2752-CB8C-4E1A-96AC-7C8D0193FD05}">
      <dsp:nvSpPr>
        <dsp:cNvPr id="0" name=""/>
        <dsp:cNvSpPr/>
      </dsp:nvSpPr>
      <dsp:spPr>
        <a:xfrm>
          <a:off x="2787659" y="1587281"/>
          <a:ext cx="194988" cy="194988"/>
        </a:xfrm>
        <a:prstGeom prst="rect">
          <a:avLst/>
        </a:prstGeom>
        <a:solidFill>
          <a:schemeClr val="lt1">
            <a:hueOff val="0"/>
            <a:satOff val="0"/>
            <a:lumOff val="0"/>
            <a:alphaOff val="0"/>
          </a:schemeClr>
        </a:solidFill>
        <a:ln w="25400" cap="flat" cmpd="sng" algn="ctr">
          <a:solidFill>
            <a:schemeClr val="accent5">
              <a:hueOff val="-4257376"/>
              <a:satOff val="17062"/>
              <a:lumOff val="3698"/>
              <a:alphaOff val="0"/>
            </a:schemeClr>
          </a:solidFill>
          <a:prstDash val="solid"/>
        </a:ln>
        <a:effectLst/>
      </dsp:spPr>
      <dsp:style>
        <a:lnRef idx="2">
          <a:scrgbClr r="0" g="0" b="0"/>
        </a:lnRef>
        <a:fillRef idx="1">
          <a:scrgbClr r="0" g="0" b="0"/>
        </a:fillRef>
        <a:effectRef idx="0">
          <a:scrgbClr r="0" g="0" b="0"/>
        </a:effectRef>
        <a:fontRef idx="minor"/>
      </dsp:style>
    </dsp:sp>
    <dsp:sp modelId="{1899BC63-1303-4736-9D78-59F163FD712F}">
      <dsp:nvSpPr>
        <dsp:cNvPr id="0" name=""/>
        <dsp:cNvSpPr/>
      </dsp:nvSpPr>
      <dsp:spPr>
        <a:xfrm>
          <a:off x="2973459" y="1457516"/>
          <a:ext cx="2468480" cy="4545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lvl="0" algn="l" defTabSz="533400">
            <a:lnSpc>
              <a:spcPct val="90000"/>
            </a:lnSpc>
            <a:spcBef>
              <a:spcPct val="0"/>
            </a:spcBef>
            <a:spcAft>
              <a:spcPct val="35000"/>
            </a:spcAft>
          </a:pPr>
          <a:r>
            <a:rPr lang="en-US" sz="1200" kern="1200" noProof="0" dirty="0" smtClean="0"/>
            <a:t>410</a:t>
          </a:r>
          <a:endParaRPr lang="en-US" sz="1200" kern="1200" noProof="0" dirty="0"/>
        </a:p>
      </dsp:txBody>
      <dsp:txXfrm>
        <a:off x="2973459" y="1457516"/>
        <a:ext cx="2468480" cy="454517"/>
      </dsp:txXfrm>
    </dsp:sp>
    <dsp:sp modelId="{2F4970C9-47A4-4AD6-9C09-4D377C247DE3}">
      <dsp:nvSpPr>
        <dsp:cNvPr id="0" name=""/>
        <dsp:cNvSpPr/>
      </dsp:nvSpPr>
      <dsp:spPr>
        <a:xfrm>
          <a:off x="2787659" y="2041799"/>
          <a:ext cx="194988" cy="194988"/>
        </a:xfrm>
        <a:prstGeom prst="rect">
          <a:avLst/>
        </a:prstGeom>
        <a:solidFill>
          <a:schemeClr val="lt1">
            <a:hueOff val="0"/>
            <a:satOff val="0"/>
            <a:lumOff val="0"/>
            <a:alphaOff val="0"/>
          </a:schemeClr>
        </a:solidFill>
        <a:ln w="25400" cap="flat" cmpd="sng" algn="ctr">
          <a:solidFill>
            <a:schemeClr val="accent5">
              <a:hueOff val="-4966938"/>
              <a:satOff val="19906"/>
              <a:lumOff val="4314"/>
              <a:alphaOff val="0"/>
            </a:schemeClr>
          </a:solidFill>
          <a:prstDash val="solid"/>
        </a:ln>
        <a:effectLst/>
      </dsp:spPr>
      <dsp:style>
        <a:lnRef idx="2">
          <a:scrgbClr r="0" g="0" b="0"/>
        </a:lnRef>
        <a:fillRef idx="1">
          <a:scrgbClr r="0" g="0" b="0"/>
        </a:fillRef>
        <a:effectRef idx="0">
          <a:scrgbClr r="0" g="0" b="0"/>
        </a:effectRef>
        <a:fontRef idx="minor"/>
      </dsp:style>
    </dsp:sp>
    <dsp:sp modelId="{57AE1EA9-EC45-43DD-ACA0-4B98EF11BCEE}">
      <dsp:nvSpPr>
        <dsp:cNvPr id="0" name=""/>
        <dsp:cNvSpPr/>
      </dsp:nvSpPr>
      <dsp:spPr>
        <a:xfrm>
          <a:off x="2973459" y="1912034"/>
          <a:ext cx="2468480" cy="4545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lvl="0" algn="l" defTabSz="533400">
            <a:lnSpc>
              <a:spcPct val="90000"/>
            </a:lnSpc>
            <a:spcBef>
              <a:spcPct val="0"/>
            </a:spcBef>
            <a:spcAft>
              <a:spcPct val="35000"/>
            </a:spcAft>
          </a:pPr>
          <a:r>
            <a:rPr lang="en-US" sz="1200" kern="1200" noProof="0" dirty="0" smtClean="0"/>
            <a:t>107</a:t>
          </a:r>
          <a:endParaRPr lang="en-US" sz="1200" kern="1200" noProof="0" dirty="0"/>
        </a:p>
      </dsp:txBody>
      <dsp:txXfrm>
        <a:off x="2973459" y="1912034"/>
        <a:ext cx="2468480" cy="454517"/>
      </dsp:txXfrm>
    </dsp:sp>
    <dsp:sp modelId="{F4C83BA3-9FC2-4CE9-B562-CB0AA44E9EFF}">
      <dsp:nvSpPr>
        <dsp:cNvPr id="0" name=""/>
        <dsp:cNvSpPr/>
      </dsp:nvSpPr>
      <dsp:spPr>
        <a:xfrm>
          <a:off x="2787659" y="2496317"/>
          <a:ext cx="194988" cy="194988"/>
        </a:xfrm>
        <a:prstGeom prst="rect">
          <a:avLst/>
        </a:prstGeom>
        <a:solidFill>
          <a:schemeClr val="lt1">
            <a:hueOff val="0"/>
            <a:satOff val="0"/>
            <a:lumOff val="0"/>
            <a:alphaOff val="0"/>
          </a:schemeClr>
        </a:solidFill>
        <a:ln w="25400" cap="flat" cmpd="sng" algn="ctr">
          <a:solidFill>
            <a:schemeClr val="accent5">
              <a:hueOff val="-5676501"/>
              <a:satOff val="22749"/>
              <a:lumOff val="4930"/>
              <a:alphaOff val="0"/>
            </a:schemeClr>
          </a:solidFill>
          <a:prstDash val="solid"/>
        </a:ln>
        <a:effectLst/>
      </dsp:spPr>
      <dsp:style>
        <a:lnRef idx="2">
          <a:scrgbClr r="0" g="0" b="0"/>
        </a:lnRef>
        <a:fillRef idx="1">
          <a:scrgbClr r="0" g="0" b="0"/>
        </a:fillRef>
        <a:effectRef idx="0">
          <a:scrgbClr r="0" g="0" b="0"/>
        </a:effectRef>
        <a:fontRef idx="minor"/>
      </dsp:style>
    </dsp:sp>
    <dsp:sp modelId="{7E3DED33-9EFC-4730-A6CF-A891BD475CFF}">
      <dsp:nvSpPr>
        <dsp:cNvPr id="0" name=""/>
        <dsp:cNvSpPr/>
      </dsp:nvSpPr>
      <dsp:spPr>
        <a:xfrm>
          <a:off x="2973459" y="2366552"/>
          <a:ext cx="2468480" cy="4545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lvl="0" algn="l" defTabSz="533400">
            <a:lnSpc>
              <a:spcPct val="90000"/>
            </a:lnSpc>
            <a:spcBef>
              <a:spcPct val="0"/>
            </a:spcBef>
            <a:spcAft>
              <a:spcPct val="35000"/>
            </a:spcAft>
          </a:pPr>
          <a:r>
            <a:rPr lang="en-US" sz="1200" u="none" kern="1200" noProof="0" dirty="0" smtClean="0"/>
            <a:t>31</a:t>
          </a:r>
          <a:endParaRPr lang="en-US" sz="1200" u="none" kern="1200" noProof="0" dirty="0"/>
        </a:p>
      </dsp:txBody>
      <dsp:txXfrm>
        <a:off x="2973459" y="2366552"/>
        <a:ext cx="2468480" cy="454517"/>
      </dsp:txXfrm>
    </dsp:sp>
    <dsp:sp modelId="{2E63AC3E-B7F6-40C8-BC86-257363B197BE}">
      <dsp:nvSpPr>
        <dsp:cNvPr id="0" name=""/>
        <dsp:cNvSpPr/>
      </dsp:nvSpPr>
      <dsp:spPr>
        <a:xfrm>
          <a:off x="2787659" y="2950835"/>
          <a:ext cx="194988" cy="194988"/>
        </a:xfrm>
        <a:prstGeom prst="rect">
          <a:avLst/>
        </a:prstGeom>
        <a:solidFill>
          <a:schemeClr val="lt1">
            <a:hueOff val="0"/>
            <a:satOff val="0"/>
            <a:lumOff val="0"/>
            <a:alphaOff val="0"/>
          </a:schemeClr>
        </a:solidFill>
        <a:ln w="25400" cap="flat" cmpd="sng" algn="ctr">
          <a:solidFill>
            <a:schemeClr val="accent5">
              <a:hueOff val="-6386063"/>
              <a:satOff val="25593"/>
              <a:lumOff val="5547"/>
              <a:alphaOff val="0"/>
            </a:schemeClr>
          </a:solidFill>
          <a:prstDash val="solid"/>
        </a:ln>
        <a:effectLst/>
      </dsp:spPr>
      <dsp:style>
        <a:lnRef idx="2">
          <a:scrgbClr r="0" g="0" b="0"/>
        </a:lnRef>
        <a:fillRef idx="1">
          <a:scrgbClr r="0" g="0" b="0"/>
        </a:fillRef>
        <a:effectRef idx="0">
          <a:scrgbClr r="0" g="0" b="0"/>
        </a:effectRef>
        <a:fontRef idx="minor"/>
      </dsp:style>
    </dsp:sp>
    <dsp:sp modelId="{1689801C-4CE9-4765-A1FD-C1F976CB34C5}">
      <dsp:nvSpPr>
        <dsp:cNvPr id="0" name=""/>
        <dsp:cNvSpPr/>
      </dsp:nvSpPr>
      <dsp:spPr>
        <a:xfrm>
          <a:off x="2973459" y="2821070"/>
          <a:ext cx="2468480" cy="4545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lvl="0" algn="l" defTabSz="533400">
            <a:lnSpc>
              <a:spcPct val="90000"/>
            </a:lnSpc>
            <a:spcBef>
              <a:spcPct val="0"/>
            </a:spcBef>
            <a:spcAft>
              <a:spcPct val="35000"/>
            </a:spcAft>
          </a:pPr>
          <a:r>
            <a:rPr lang="en-US" sz="1200" kern="1200" noProof="0" dirty="0" smtClean="0"/>
            <a:t>27</a:t>
          </a:r>
          <a:endParaRPr lang="en-US" sz="1200" u="none" kern="1200" noProof="0" dirty="0"/>
        </a:p>
      </dsp:txBody>
      <dsp:txXfrm>
        <a:off x="2973459" y="2821070"/>
        <a:ext cx="2468480" cy="454517"/>
      </dsp:txXfrm>
    </dsp:sp>
    <dsp:sp modelId="{48D8B58F-754B-4563-867B-1DA35C63F057}">
      <dsp:nvSpPr>
        <dsp:cNvPr id="0" name=""/>
        <dsp:cNvSpPr/>
      </dsp:nvSpPr>
      <dsp:spPr>
        <a:xfrm>
          <a:off x="5574654" y="560965"/>
          <a:ext cx="2654280" cy="312268"/>
        </a:xfrm>
        <a:prstGeom prst="rect">
          <a:avLst/>
        </a:prstGeom>
        <a:solidFill>
          <a:schemeClr val="accent5">
            <a:hueOff val="-9933876"/>
            <a:satOff val="39811"/>
            <a:lumOff val="8628"/>
            <a:alphaOff val="0"/>
          </a:schemeClr>
        </a:solidFill>
        <a:ln w="25400" cap="flat" cmpd="sng" algn="ctr">
          <a:solidFill>
            <a:schemeClr val="accent5">
              <a:hueOff val="-9933876"/>
              <a:satOff val="39811"/>
              <a:lumOff val="862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B82F63B-74A8-4511-9112-DF55550A1CC9}">
      <dsp:nvSpPr>
        <dsp:cNvPr id="0" name=""/>
        <dsp:cNvSpPr/>
      </dsp:nvSpPr>
      <dsp:spPr>
        <a:xfrm>
          <a:off x="5574654" y="678240"/>
          <a:ext cx="194993" cy="194993"/>
        </a:xfrm>
        <a:prstGeom prst="rect">
          <a:avLst/>
        </a:prstGeom>
        <a:solidFill>
          <a:schemeClr val="lt1">
            <a:alpha val="90000"/>
            <a:hueOff val="0"/>
            <a:satOff val="0"/>
            <a:lumOff val="0"/>
            <a:alphaOff val="0"/>
          </a:schemeClr>
        </a:solidFill>
        <a:ln w="25400" cap="flat" cmpd="sng" algn="ctr">
          <a:solidFill>
            <a:schemeClr val="accent5">
              <a:hueOff val="-9933876"/>
              <a:satOff val="39811"/>
              <a:lumOff val="8628"/>
              <a:alphaOff val="0"/>
            </a:schemeClr>
          </a:solidFill>
          <a:prstDash val="solid"/>
        </a:ln>
        <a:effectLst/>
      </dsp:spPr>
      <dsp:style>
        <a:lnRef idx="2">
          <a:scrgbClr r="0" g="0" b="0"/>
        </a:lnRef>
        <a:fillRef idx="1">
          <a:scrgbClr r="0" g="0" b="0"/>
        </a:fillRef>
        <a:effectRef idx="0">
          <a:scrgbClr r="0" g="0" b="0"/>
        </a:effectRef>
        <a:fontRef idx="minor"/>
      </dsp:style>
    </dsp:sp>
    <dsp:sp modelId="{BFE1C5B8-E7B3-4C81-AAC1-FF31299910A6}">
      <dsp:nvSpPr>
        <dsp:cNvPr id="0" name=""/>
        <dsp:cNvSpPr/>
      </dsp:nvSpPr>
      <dsp:spPr>
        <a:xfrm>
          <a:off x="5574654" y="0"/>
          <a:ext cx="2654280" cy="5609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8100" tIns="25400" rIns="38100" bIns="25400" numCol="1" spcCol="1270" anchor="ctr" anchorCtr="0">
          <a:noAutofit/>
        </a:bodyPr>
        <a:lstStyle/>
        <a:p>
          <a:pPr lvl="0" algn="l" defTabSz="889000">
            <a:lnSpc>
              <a:spcPct val="90000"/>
            </a:lnSpc>
            <a:spcBef>
              <a:spcPct val="0"/>
            </a:spcBef>
            <a:spcAft>
              <a:spcPct val="35000"/>
            </a:spcAft>
          </a:pPr>
          <a:r>
            <a:rPr lang="en-US" sz="2000" b="1" kern="1200" noProof="0" dirty="0" smtClean="0"/>
            <a:t>2020</a:t>
          </a:r>
          <a:endParaRPr lang="en-US" sz="2000" b="1" kern="1200" noProof="0" dirty="0"/>
        </a:p>
      </dsp:txBody>
      <dsp:txXfrm>
        <a:off x="5574654" y="0"/>
        <a:ext cx="2654280" cy="560965"/>
      </dsp:txXfrm>
    </dsp:sp>
    <dsp:sp modelId="{08667878-BF53-4FA3-94BF-C2CB7EB267CE}">
      <dsp:nvSpPr>
        <dsp:cNvPr id="0" name=""/>
        <dsp:cNvSpPr/>
      </dsp:nvSpPr>
      <dsp:spPr>
        <a:xfrm>
          <a:off x="5574654" y="1132763"/>
          <a:ext cx="194988" cy="194988"/>
        </a:xfrm>
        <a:prstGeom prst="rect">
          <a:avLst/>
        </a:prstGeom>
        <a:solidFill>
          <a:schemeClr val="lt1">
            <a:hueOff val="0"/>
            <a:satOff val="0"/>
            <a:lumOff val="0"/>
            <a:alphaOff val="0"/>
          </a:schemeClr>
        </a:solidFill>
        <a:ln w="25400" cap="flat" cmpd="sng" algn="ctr">
          <a:solidFill>
            <a:schemeClr val="accent5">
              <a:hueOff val="-7095626"/>
              <a:satOff val="28436"/>
              <a:lumOff val="6163"/>
              <a:alphaOff val="0"/>
            </a:schemeClr>
          </a:solidFill>
          <a:prstDash val="solid"/>
        </a:ln>
        <a:effectLst/>
      </dsp:spPr>
      <dsp:style>
        <a:lnRef idx="2">
          <a:scrgbClr r="0" g="0" b="0"/>
        </a:lnRef>
        <a:fillRef idx="1">
          <a:scrgbClr r="0" g="0" b="0"/>
        </a:fillRef>
        <a:effectRef idx="0">
          <a:scrgbClr r="0" g="0" b="0"/>
        </a:effectRef>
        <a:fontRef idx="minor"/>
      </dsp:style>
    </dsp:sp>
    <dsp:sp modelId="{2F442847-89F4-4B3C-8F67-262BC9CDF1EB}">
      <dsp:nvSpPr>
        <dsp:cNvPr id="0" name=""/>
        <dsp:cNvSpPr/>
      </dsp:nvSpPr>
      <dsp:spPr>
        <a:xfrm>
          <a:off x="5760453" y="1002998"/>
          <a:ext cx="2468480" cy="4545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lvl="0" algn="l" defTabSz="533400">
            <a:lnSpc>
              <a:spcPct val="90000"/>
            </a:lnSpc>
            <a:spcBef>
              <a:spcPct val="0"/>
            </a:spcBef>
            <a:spcAft>
              <a:spcPct val="35000"/>
            </a:spcAft>
          </a:pPr>
          <a:r>
            <a:rPr lang="en-US" sz="1200" kern="1200" noProof="0" dirty="0" smtClean="0"/>
            <a:t>&lt;500</a:t>
          </a:r>
          <a:endParaRPr lang="en-US" sz="1200" kern="1200" noProof="0" dirty="0"/>
        </a:p>
      </dsp:txBody>
      <dsp:txXfrm>
        <a:off x="5760453" y="1002998"/>
        <a:ext cx="2468480" cy="454517"/>
      </dsp:txXfrm>
    </dsp:sp>
    <dsp:sp modelId="{56E0DDC0-D75D-4453-BB72-352D06F6B4F0}">
      <dsp:nvSpPr>
        <dsp:cNvPr id="0" name=""/>
        <dsp:cNvSpPr/>
      </dsp:nvSpPr>
      <dsp:spPr>
        <a:xfrm>
          <a:off x="5574654" y="1587281"/>
          <a:ext cx="194988" cy="194988"/>
        </a:xfrm>
        <a:prstGeom prst="rect">
          <a:avLst/>
        </a:prstGeom>
        <a:solidFill>
          <a:schemeClr val="lt1">
            <a:hueOff val="0"/>
            <a:satOff val="0"/>
            <a:lumOff val="0"/>
            <a:alphaOff val="0"/>
          </a:schemeClr>
        </a:solidFill>
        <a:ln w="25400" cap="flat" cmpd="sng" algn="ctr">
          <a:solidFill>
            <a:schemeClr val="accent5">
              <a:hueOff val="-7805188"/>
              <a:satOff val="31280"/>
              <a:lumOff val="6779"/>
              <a:alphaOff val="0"/>
            </a:schemeClr>
          </a:solidFill>
          <a:prstDash val="solid"/>
        </a:ln>
        <a:effectLst/>
      </dsp:spPr>
      <dsp:style>
        <a:lnRef idx="2">
          <a:scrgbClr r="0" g="0" b="0"/>
        </a:lnRef>
        <a:fillRef idx="1">
          <a:scrgbClr r="0" g="0" b="0"/>
        </a:fillRef>
        <a:effectRef idx="0">
          <a:scrgbClr r="0" g="0" b="0"/>
        </a:effectRef>
        <a:fontRef idx="minor"/>
      </dsp:style>
    </dsp:sp>
    <dsp:sp modelId="{C7F3540D-B5C9-4E36-8DC7-D7C0406BE4B8}">
      <dsp:nvSpPr>
        <dsp:cNvPr id="0" name=""/>
        <dsp:cNvSpPr/>
      </dsp:nvSpPr>
      <dsp:spPr>
        <a:xfrm>
          <a:off x="5760453" y="1457516"/>
          <a:ext cx="2468480" cy="4545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lvl="0" algn="l" defTabSz="533400">
            <a:lnSpc>
              <a:spcPct val="90000"/>
            </a:lnSpc>
            <a:spcBef>
              <a:spcPct val="0"/>
            </a:spcBef>
            <a:spcAft>
              <a:spcPct val="35000"/>
            </a:spcAft>
          </a:pPr>
          <a:r>
            <a:rPr lang="en-US" sz="1200" kern="1200" noProof="0" dirty="0" smtClean="0"/>
            <a:t>50</a:t>
          </a:r>
          <a:endParaRPr lang="en-US" sz="1200" kern="1200" noProof="0" dirty="0"/>
        </a:p>
      </dsp:txBody>
      <dsp:txXfrm>
        <a:off x="5760453" y="1457516"/>
        <a:ext cx="2468480" cy="454517"/>
      </dsp:txXfrm>
    </dsp:sp>
    <dsp:sp modelId="{C1AD2EAA-1A3C-4BF0-892F-C801875BCF34}">
      <dsp:nvSpPr>
        <dsp:cNvPr id="0" name=""/>
        <dsp:cNvSpPr/>
      </dsp:nvSpPr>
      <dsp:spPr>
        <a:xfrm>
          <a:off x="5574654" y="2041799"/>
          <a:ext cx="194988" cy="194988"/>
        </a:xfrm>
        <a:prstGeom prst="rect">
          <a:avLst/>
        </a:prstGeom>
        <a:solidFill>
          <a:schemeClr val="lt1">
            <a:hueOff val="0"/>
            <a:satOff val="0"/>
            <a:lumOff val="0"/>
            <a:alphaOff val="0"/>
          </a:schemeClr>
        </a:solidFill>
        <a:ln w="25400" cap="flat" cmpd="sng" algn="ctr">
          <a:solidFill>
            <a:schemeClr val="accent5">
              <a:hueOff val="-8514751"/>
              <a:satOff val="34124"/>
              <a:lumOff val="7395"/>
              <a:alphaOff val="0"/>
            </a:schemeClr>
          </a:solidFill>
          <a:prstDash val="solid"/>
        </a:ln>
        <a:effectLst/>
      </dsp:spPr>
      <dsp:style>
        <a:lnRef idx="2">
          <a:scrgbClr r="0" g="0" b="0"/>
        </a:lnRef>
        <a:fillRef idx="1">
          <a:scrgbClr r="0" g="0" b="0"/>
        </a:fillRef>
        <a:effectRef idx="0">
          <a:scrgbClr r="0" g="0" b="0"/>
        </a:effectRef>
        <a:fontRef idx="minor"/>
      </dsp:style>
    </dsp:sp>
    <dsp:sp modelId="{9BCCC4E1-6754-42A8-A567-4537D651B543}">
      <dsp:nvSpPr>
        <dsp:cNvPr id="0" name=""/>
        <dsp:cNvSpPr/>
      </dsp:nvSpPr>
      <dsp:spPr>
        <a:xfrm>
          <a:off x="5760453" y="1912034"/>
          <a:ext cx="2468480" cy="4545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lvl="0" algn="l" defTabSz="533400">
            <a:lnSpc>
              <a:spcPct val="90000"/>
            </a:lnSpc>
            <a:spcBef>
              <a:spcPct val="0"/>
            </a:spcBef>
            <a:spcAft>
              <a:spcPct val="35000"/>
            </a:spcAft>
          </a:pPr>
          <a:r>
            <a:rPr lang="en-US" sz="1200" kern="1200" noProof="0" dirty="0" smtClean="0"/>
            <a:t>0</a:t>
          </a:r>
          <a:endParaRPr lang="en-US" sz="1200" kern="1200" noProof="0" dirty="0"/>
        </a:p>
      </dsp:txBody>
      <dsp:txXfrm>
        <a:off x="5760453" y="1912034"/>
        <a:ext cx="2468480" cy="454517"/>
      </dsp:txXfrm>
    </dsp:sp>
    <dsp:sp modelId="{BB5A20D9-9BD1-40A4-BC01-91A5C9DAFA1D}">
      <dsp:nvSpPr>
        <dsp:cNvPr id="0" name=""/>
        <dsp:cNvSpPr/>
      </dsp:nvSpPr>
      <dsp:spPr>
        <a:xfrm>
          <a:off x="5574654" y="2496317"/>
          <a:ext cx="194988" cy="194988"/>
        </a:xfrm>
        <a:prstGeom prst="rect">
          <a:avLst/>
        </a:prstGeom>
        <a:solidFill>
          <a:schemeClr val="lt1">
            <a:hueOff val="0"/>
            <a:satOff val="0"/>
            <a:lumOff val="0"/>
            <a:alphaOff val="0"/>
          </a:schemeClr>
        </a:solidFill>
        <a:ln w="25400" cap="flat" cmpd="sng" algn="ctr">
          <a:solidFill>
            <a:schemeClr val="accent5">
              <a:hueOff val="-9224313"/>
              <a:satOff val="36967"/>
              <a:lumOff val="8012"/>
              <a:alphaOff val="0"/>
            </a:schemeClr>
          </a:solidFill>
          <a:prstDash val="solid"/>
        </a:ln>
        <a:effectLst/>
      </dsp:spPr>
      <dsp:style>
        <a:lnRef idx="2">
          <a:scrgbClr r="0" g="0" b="0"/>
        </a:lnRef>
        <a:fillRef idx="1">
          <a:scrgbClr r="0" g="0" b="0"/>
        </a:fillRef>
        <a:effectRef idx="0">
          <a:scrgbClr r="0" g="0" b="0"/>
        </a:effectRef>
        <a:fontRef idx="minor"/>
      </dsp:style>
    </dsp:sp>
    <dsp:sp modelId="{E229FD52-4596-4D88-83D6-DFEB34C73032}">
      <dsp:nvSpPr>
        <dsp:cNvPr id="0" name=""/>
        <dsp:cNvSpPr/>
      </dsp:nvSpPr>
      <dsp:spPr>
        <a:xfrm>
          <a:off x="5760453" y="2366552"/>
          <a:ext cx="2468480" cy="4545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lvl="0" algn="l" defTabSz="533400">
            <a:lnSpc>
              <a:spcPct val="90000"/>
            </a:lnSpc>
            <a:spcBef>
              <a:spcPct val="0"/>
            </a:spcBef>
            <a:spcAft>
              <a:spcPct val="35000"/>
            </a:spcAft>
          </a:pPr>
          <a:r>
            <a:rPr lang="en-US" sz="1200" kern="1200" noProof="0" dirty="0" smtClean="0"/>
            <a:t>According to the total number of slums (category A) and the number of alternative solutions (reconstruction)</a:t>
          </a:r>
          <a:endParaRPr lang="en-US" sz="1200" kern="1200" noProof="0" dirty="0"/>
        </a:p>
      </dsp:txBody>
      <dsp:txXfrm>
        <a:off x="5760453" y="2366552"/>
        <a:ext cx="2468480" cy="454517"/>
      </dsp:txXfrm>
    </dsp:sp>
    <dsp:sp modelId="{11A5344B-258A-4C85-98A9-533D236917AC}">
      <dsp:nvSpPr>
        <dsp:cNvPr id="0" name=""/>
        <dsp:cNvSpPr/>
      </dsp:nvSpPr>
      <dsp:spPr>
        <a:xfrm>
          <a:off x="5574654" y="2950835"/>
          <a:ext cx="194988" cy="194988"/>
        </a:xfrm>
        <a:prstGeom prst="rect">
          <a:avLst/>
        </a:prstGeom>
        <a:solidFill>
          <a:schemeClr val="lt1">
            <a:hueOff val="0"/>
            <a:satOff val="0"/>
            <a:lumOff val="0"/>
            <a:alphaOff val="0"/>
          </a:schemeClr>
        </a:solidFill>
        <a:ln w="25400" cap="flat" cmpd="sng" algn="ctr">
          <a:solidFill>
            <a:schemeClr val="accent5">
              <a:hueOff val="-9933876"/>
              <a:satOff val="39811"/>
              <a:lumOff val="8628"/>
              <a:alphaOff val="0"/>
            </a:schemeClr>
          </a:solidFill>
          <a:prstDash val="solid"/>
        </a:ln>
        <a:effectLst/>
      </dsp:spPr>
      <dsp:style>
        <a:lnRef idx="2">
          <a:scrgbClr r="0" g="0" b="0"/>
        </a:lnRef>
        <a:fillRef idx="1">
          <a:scrgbClr r="0" g="0" b="0"/>
        </a:fillRef>
        <a:effectRef idx="0">
          <a:scrgbClr r="0" g="0" b="0"/>
        </a:effectRef>
        <a:fontRef idx="minor"/>
      </dsp:style>
    </dsp:sp>
    <dsp:sp modelId="{B1E0DA29-F479-4A99-A3AB-7EE412D45706}">
      <dsp:nvSpPr>
        <dsp:cNvPr id="0" name=""/>
        <dsp:cNvSpPr/>
      </dsp:nvSpPr>
      <dsp:spPr>
        <a:xfrm>
          <a:off x="5760453" y="2821070"/>
          <a:ext cx="2468480" cy="4545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lvl="0" algn="l" defTabSz="533400">
            <a:lnSpc>
              <a:spcPct val="90000"/>
            </a:lnSpc>
            <a:spcBef>
              <a:spcPct val="0"/>
            </a:spcBef>
            <a:spcAft>
              <a:spcPct val="35000"/>
            </a:spcAft>
          </a:pPr>
          <a:r>
            <a:rPr lang="en-US" sz="1200" kern="1200" noProof="0" dirty="0" smtClean="0"/>
            <a:t>15</a:t>
          </a:r>
          <a:endParaRPr lang="en-US" sz="1200" kern="1200" noProof="0" dirty="0"/>
        </a:p>
      </dsp:txBody>
      <dsp:txXfrm>
        <a:off x="5760453" y="2821070"/>
        <a:ext cx="2468480" cy="454517"/>
      </dsp:txXfrm>
    </dsp:sp>
  </dsp:spTree>
</dsp:drawing>
</file>

<file path=ppt/diagrams/layout1.xml><?xml version="1.0" encoding="utf-8"?>
<dgm:layoutDef xmlns:dgm="http://schemas.openxmlformats.org/drawingml/2006/diagram" xmlns:a="http://schemas.openxmlformats.org/drawingml/2006/main" uniqueId="urn:microsoft.com/office/officeart/2008/layout/SquareAccentList">
  <dgm:title val=""/>
  <dgm:desc val=""/>
  <dgm:catLst>
    <dgm:cat type="list" pri="5500"/>
  </dgm:catLst>
  <dgm:samp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ampData>
  <dgm:style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clrData>
  <dgm:layoutNode name="layout">
    <dgm:varLst>
      <dgm:chMax/>
      <dgm:chPref/>
      <dgm:dir/>
      <dgm:resizeHandles/>
    </dgm:varLst>
    <dgm:choose name="Name0">
      <dgm:if name="Name1" func="var" arg="dir" op="equ" val="norm">
        <dgm:alg type="hierChild">
          <dgm:param type="linDir" val="fromL"/>
          <dgm:param type="vertAlign" val="t"/>
          <dgm:param type="nodeVertAlign" val="t"/>
          <dgm:param type="horzAlign" val="ctr"/>
          <dgm:param type="fallback" val="1D"/>
        </dgm:alg>
      </dgm:if>
      <dgm:else name="Name2">
        <dgm:alg type="hierChild">
          <dgm:param type="linDir" val="fromR"/>
          <dgm:param type="vertAlign" val="t"/>
          <dgm:param type="nodeVertAlign" val="t"/>
          <dgm:param type="horzAlign" val="ctr"/>
          <dgm:param type="fallback" val="1D"/>
        </dgm:alg>
      </dgm:else>
    </dgm:choose>
    <dgm:shape xmlns:r="http://schemas.openxmlformats.org/officeDocument/2006/relationships" r:blip="">
      <dgm:adjLst/>
    </dgm:shape>
    <dgm:presOf/>
    <dgm:constrLst>
      <dgm:constr type="primFontSz" for="des" forName="Parent" op="equ" val="65"/>
      <dgm:constr type="primFontSz" for="des" forName="Child" op="equ" val="65"/>
      <dgm:constr type="primFontSz" for="des" forName="Child" refType="primFontSz" refFor="des" refForName="Parent" op="lte"/>
      <dgm:constr type="w" for="des" forName="rootComposite" refType="h" refFor="des" refForName="rootComposite" fact="3.0396"/>
      <dgm:constr type="h" for="des" forName="rootComposite" refType="h"/>
      <dgm:constr type="w" for="des" forName="childComposite" refType="w" refFor="des" refForName="rootComposite"/>
      <dgm:constr type="h" for="des" forName="childComposite" refType="h" refFor="des" refForName="rootComposite" fact="0.5205"/>
      <dgm:constr type="sibSp" refType="w" refFor="des" refForName="rootComposite" fact="0.05"/>
      <dgm:constr type="sp" for="des" forName="root" refType="h" refFor="des" refForName="childComposite" fact="0.2855"/>
    </dgm:constrLst>
    <dgm:ruleLst/>
    <dgm:forEach name="Name3" axis="ch">
      <dgm:forEach name="Name4" axis="self" ptType="node" cnt="1">
        <dgm:layoutNode name="root">
          <dgm:varLst>
            <dgm:chMax/>
            <dgm:chPref/>
          </dgm:varLst>
          <dgm:alg type="hierRoot">
            <dgm:param type="hierAlign" val="tL"/>
          </dgm:alg>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hoose name="Name5">
              <dgm:if name="Name6" func="var" arg="dir" op="equ" val="norm">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l" for="ch" forName="ParentSmallAccent" refType="w" fact="0"/>
                  <dgm:constr type="b" for="ch" forName="ParentSmallAccent" refType="h"/>
                  <dgm:constr type="w" for="ch" forName="ParentSmallAccent" refType="h" fact="0.2233"/>
                  <dgm:constr type="h" for="ch" forName="ParentSmallAccent" refType="h" fact="0.2233"/>
                </dgm:constrLst>
              </dgm:if>
              <dgm:else name="Name7">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r" for="ch" forName="ParentSmallAccent" refType="w"/>
                  <dgm:constr type="b" for="ch" forName="ParentSmallAccent" refType="h"/>
                  <dgm:constr type="w" for="ch" forName="ParentSmallAccent" refType="h" fact="0.2233"/>
                  <dgm:constr type="h" for="ch" forName="ParentSmallAccent" refType="h" fact="0.2233"/>
                </dgm:constrLst>
              </dgm:else>
            </dgm:choose>
            <dgm:ruleLst/>
            <dgm:layoutNode name="ParentAccent" styleLbl="alignNode1">
              <dgm:alg type="sp"/>
              <dgm:shape xmlns:r="http://schemas.openxmlformats.org/officeDocument/2006/relationships" type="rect" r:blip="">
                <dgm:adjLst/>
              </dgm:shape>
              <dgm:presOf/>
            </dgm:layoutNode>
            <dgm:layoutNode name="ParentSmallAccent" styleLbl="fgAcc1">
              <dgm:alg type="sp"/>
              <dgm:shape xmlns:r="http://schemas.openxmlformats.org/officeDocument/2006/relationships" type="rect" r:blip="">
                <dgm:adjLst/>
              </dgm:shape>
              <dgm:presOf/>
            </dgm:layoutNode>
            <dgm:layoutNode name="Parent" styleLbl="revTx">
              <dgm:varLst>
                <dgm:chMax/>
                <dgm:chPref val="4"/>
                <dgm:bulletEnabled val="1"/>
              </dgm:varLst>
              <dgm:choose name="Name8">
                <dgm:if name="Name9" func="var" arg="dir" op="equ" val="norm">
                  <dgm:alg type="tx">
                    <dgm:param type="txAnchorVertCh" val="mid"/>
                    <dgm:param type="parTxLTRAlign" val="l"/>
                  </dgm:alg>
                </dgm:if>
                <dgm:else name="Name10">
                  <dgm:alg type="tx">
                    <dgm:param type="txAnchorVertCh" val="mid"/>
                    <dgm:param type="parTxLTRAlign" val="r"/>
                  </dgm:alg>
                </dgm:else>
              </dgm:choose>
              <dgm:shape xmlns:r="http://schemas.openxmlformats.org/officeDocument/2006/relationships" type="rect" r:blip="">
                <dgm:adjLst/>
              </dgm:shape>
              <dgm:presOf axis="self" ptType="node"/>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11" axis="ch">
              <dgm:forEach name="Name12" axis="self" ptType="node">
                <dgm:layoutNode name="childComposite">
                  <dgm:varLst>
                    <dgm:chMax val="0"/>
                    <dgm:chPref val="0"/>
                  </dgm:varLst>
                  <dgm:alg type="composite"/>
                  <dgm:shape xmlns:r="http://schemas.openxmlformats.org/officeDocument/2006/relationships" r:blip="">
                    <dgm:adjLst/>
                  </dgm:shape>
                  <dgm:presOf/>
                  <dgm:choose name="Name13">
                    <dgm:if name="Name14" func="var" arg="dir" op="equ" val="norm">
                      <dgm:constrLst>
                        <dgm:constr type="w" for="ch" forName="ChildAccent" refType="h" fact="0.429"/>
                        <dgm:constr type="h" for="ch" forName="ChildAccent" refType="h" fact="0.429"/>
                        <dgm:constr type="l" for="ch" forName="ChildAccent" refType="w" fact="0"/>
                        <dgm:constr type="t" for="ch" forName="ChildAccent" refType="h" fact="0.2855"/>
                        <dgm:constr type="w" for="ch" forName="Child" refType="w" fact="0.93"/>
                        <dgm:constr type="h" for="ch" forName="Child" refType="h"/>
                        <dgm:constr type="l" for="ch" forName="Child" refType="w" fact="0.07"/>
                        <dgm:constr type="t" for="ch" forName="Child" refType="h" fact="0"/>
                      </dgm:constrLst>
                    </dgm:if>
                    <dgm:else name="Name15">
                      <dgm:constrLst>
                        <dgm:constr type="w" for="ch" forName="ChildAccent" refType="h" fact="0.429"/>
                        <dgm:constr type="h" for="ch" forName="ChildAccent" refType="h" fact="0.429"/>
                        <dgm:constr type="r" for="ch" forName="ChildAccent" refType="w"/>
                        <dgm:constr type="t" for="ch" forName="ChildAccent" refType="h" fact="0.2855"/>
                        <dgm:constr type="w" for="ch" forName="Child" refType="w" fact="0.93"/>
                        <dgm:constr type="h" for="ch" forName="Child" refType="h"/>
                        <dgm:constr type="r" for="ch" forName="Child" refType="w" fact="0.93"/>
                        <dgm:constr type="t" for="ch" forName="Child" refType="h" fact="0"/>
                      </dgm:constrLst>
                    </dgm:else>
                  </dgm:choose>
                  <dgm:ruleLst/>
                  <dgm:layoutNode name="ChildAccent" styleLbl="solidFgAcc1">
                    <dgm:alg type="sp"/>
                    <dgm:shape xmlns:r="http://schemas.openxmlformats.org/officeDocument/2006/relationships" type="rect" r:blip="">
                      <dgm:adjLst/>
                    </dgm:shape>
                    <dgm:presOf/>
                  </dgm:layoutNode>
                  <dgm:layoutNode name="Child" styleLbl="revTx">
                    <dgm:varLst>
                      <dgm:chMax val="0"/>
                      <dgm:chPref val="0"/>
                      <dgm:bulletEnabled val="1"/>
                    </dgm:varLst>
                    <dgm:choose name="Name16">
                      <dgm:if name="Name17" func="var" arg="dir" op="equ" val="norm">
                        <dgm:alg type="tx">
                          <dgm:param type="txAnchorVertCh" val="mid"/>
                          <dgm:param type="parTxLTRAlign" val="l"/>
                        </dgm:alg>
                      </dgm:if>
                      <dgm:else name="Name18">
                        <dgm:alg type="tx">
                          <dgm:param type="txAnchorVertCh" val="mid"/>
                          <dgm:param type="parTxLTRAlign" val="r"/>
                        </dgm:alg>
                      </dgm:else>
                    </dgm:choose>
                    <dgm:shape xmlns:r="http://schemas.openxmlformats.org/officeDocument/2006/relationships" type="rect" r:blip="">
                      <dgm:adjLst/>
                    </dgm:shape>
                    <dgm:presOf axis="desOrSelf" ptType="node node"/>
                    <dgm:ruleLst>
                      <dgm:rule type="primFontSz" val="5" fact="NaN" max="NaN"/>
                    </dgm:ruleLs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0.10097</cdr:x>
      <cdr:y>0</cdr:y>
    </cdr:from>
    <cdr:to>
      <cdr:x>0.45998</cdr:x>
      <cdr:y>0.47884</cdr:y>
    </cdr:to>
    <cdr:sp macro="" textlink="">
      <cdr:nvSpPr>
        <cdr:cNvPr id="2" name="Oval 7"/>
        <cdr:cNvSpPr/>
      </cdr:nvSpPr>
      <cdr:spPr>
        <a:xfrm xmlns:a="http://schemas.openxmlformats.org/drawingml/2006/main">
          <a:off x="416820" y="0"/>
          <a:ext cx="1482002" cy="1124744"/>
        </a:xfrm>
        <a:prstGeom xmlns:a="http://schemas.openxmlformats.org/drawingml/2006/main" prst="ellipse">
          <a:avLst/>
        </a:prstGeom>
        <a:noFill xmlns:a="http://schemas.openxmlformats.org/drawingml/2006/main"/>
        <a:ln xmlns:a="http://schemas.openxmlformats.org/drawingml/2006/main">
          <a:solidFill>
            <a:srgbClr val="FF0000"/>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nchor="ctr"/>
        <a:lstStyle xmlns:a="http://schemas.openxmlformats.org/drawingml/2006/main">
          <a:defPPr>
            <a:defRPr lang="lv-LV"/>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xmlns:a="http://schemas.openxmlformats.org/drawingml/2006/main">
          <a:pPr algn="ctr">
            <a:defRPr/>
          </a:pPr>
          <a:endParaRPr lang="lv-LV"/>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Galvenes vietturis 1"/>
          <p:cNvSpPr>
            <a:spLocks noGrp="1"/>
          </p:cNvSpPr>
          <p:nvPr>
            <p:ph type="hdr" sz="quarter"/>
          </p:nvPr>
        </p:nvSpPr>
        <p:spPr>
          <a:xfrm>
            <a:off x="0" y="0"/>
            <a:ext cx="2887186" cy="495300"/>
          </a:xfrm>
          <a:prstGeom prst="rect">
            <a:avLst/>
          </a:prstGeom>
        </p:spPr>
        <p:txBody>
          <a:bodyPr vert="horz" lIns="91440" tIns="45720" rIns="91440" bIns="45720" rtlCol="0"/>
          <a:lstStyle>
            <a:lvl1pPr algn="l">
              <a:defRPr sz="1200"/>
            </a:lvl1pPr>
          </a:lstStyle>
          <a:p>
            <a:endParaRPr lang="lv-LV"/>
          </a:p>
        </p:txBody>
      </p:sp>
      <p:sp>
        <p:nvSpPr>
          <p:cNvPr id="3" name="Datuma vietturis 2"/>
          <p:cNvSpPr>
            <a:spLocks noGrp="1"/>
          </p:cNvSpPr>
          <p:nvPr>
            <p:ph type="dt" sz="quarter" idx="1"/>
          </p:nvPr>
        </p:nvSpPr>
        <p:spPr>
          <a:xfrm>
            <a:off x="3774010" y="0"/>
            <a:ext cx="2887186" cy="495300"/>
          </a:xfrm>
          <a:prstGeom prst="rect">
            <a:avLst/>
          </a:prstGeom>
        </p:spPr>
        <p:txBody>
          <a:bodyPr vert="horz" lIns="91440" tIns="45720" rIns="91440" bIns="45720" rtlCol="0"/>
          <a:lstStyle>
            <a:lvl1pPr algn="r">
              <a:defRPr sz="1200"/>
            </a:lvl1pPr>
          </a:lstStyle>
          <a:p>
            <a:fld id="{CF34BB41-3BD5-4456-83D8-C0642393D0A1}" type="datetimeFigureOut">
              <a:rPr lang="lv-LV" smtClean="0"/>
              <a:t>18.01.2016</a:t>
            </a:fld>
            <a:endParaRPr lang="lv-LV"/>
          </a:p>
        </p:txBody>
      </p:sp>
      <p:sp>
        <p:nvSpPr>
          <p:cNvPr id="4" name="Kājenes vietturis 3"/>
          <p:cNvSpPr>
            <a:spLocks noGrp="1"/>
          </p:cNvSpPr>
          <p:nvPr>
            <p:ph type="ftr" sz="quarter" idx="2"/>
          </p:nvPr>
        </p:nvSpPr>
        <p:spPr>
          <a:xfrm>
            <a:off x="0" y="9408981"/>
            <a:ext cx="2887186" cy="495300"/>
          </a:xfrm>
          <a:prstGeom prst="rect">
            <a:avLst/>
          </a:prstGeom>
        </p:spPr>
        <p:txBody>
          <a:bodyPr vert="horz" lIns="91440" tIns="45720" rIns="91440" bIns="45720" rtlCol="0" anchor="b"/>
          <a:lstStyle>
            <a:lvl1pPr algn="l">
              <a:defRPr sz="1200"/>
            </a:lvl1pPr>
          </a:lstStyle>
          <a:p>
            <a:endParaRPr lang="lv-LV"/>
          </a:p>
        </p:txBody>
      </p:sp>
      <p:sp>
        <p:nvSpPr>
          <p:cNvPr id="5" name="Slaida numura vietturis 4"/>
          <p:cNvSpPr>
            <a:spLocks noGrp="1"/>
          </p:cNvSpPr>
          <p:nvPr>
            <p:ph type="sldNum" sz="quarter" idx="3"/>
          </p:nvPr>
        </p:nvSpPr>
        <p:spPr>
          <a:xfrm>
            <a:off x="3774010" y="9408981"/>
            <a:ext cx="2887186" cy="495300"/>
          </a:xfrm>
          <a:prstGeom prst="rect">
            <a:avLst/>
          </a:prstGeom>
        </p:spPr>
        <p:txBody>
          <a:bodyPr vert="horz" lIns="91440" tIns="45720" rIns="91440" bIns="45720" rtlCol="0" anchor="b"/>
          <a:lstStyle>
            <a:lvl1pPr algn="r">
              <a:defRPr sz="1200"/>
            </a:lvl1pPr>
          </a:lstStyle>
          <a:p>
            <a:fld id="{B98D7FD9-DB57-47D0-8A75-61961E7475FF}" type="slidenum">
              <a:rPr lang="lv-LV" smtClean="0"/>
              <a:t>‹#›</a:t>
            </a:fld>
            <a:endParaRPr lang="lv-LV"/>
          </a:p>
        </p:txBody>
      </p:sp>
    </p:spTree>
    <p:extLst>
      <p:ext uri="{BB962C8B-B14F-4D97-AF65-F5344CB8AC3E}">
        <p14:creationId xmlns:p14="http://schemas.microsoft.com/office/powerpoint/2010/main" val="4315635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Galvenes vietturis 1"/>
          <p:cNvSpPr>
            <a:spLocks noGrp="1"/>
          </p:cNvSpPr>
          <p:nvPr>
            <p:ph type="hdr" sz="quarter"/>
          </p:nvPr>
        </p:nvSpPr>
        <p:spPr>
          <a:xfrm>
            <a:off x="0" y="0"/>
            <a:ext cx="2887186" cy="495300"/>
          </a:xfrm>
          <a:prstGeom prst="rect">
            <a:avLst/>
          </a:prstGeom>
        </p:spPr>
        <p:txBody>
          <a:bodyPr vert="horz" lIns="91440" tIns="45720" rIns="91440" bIns="45720" rtlCol="0"/>
          <a:lstStyle>
            <a:lvl1pPr algn="l">
              <a:defRPr sz="1200"/>
            </a:lvl1pPr>
          </a:lstStyle>
          <a:p>
            <a:endParaRPr lang="lv-LV"/>
          </a:p>
        </p:txBody>
      </p:sp>
      <p:sp>
        <p:nvSpPr>
          <p:cNvPr id="3" name="Datuma vietturis 2"/>
          <p:cNvSpPr>
            <a:spLocks noGrp="1"/>
          </p:cNvSpPr>
          <p:nvPr>
            <p:ph type="dt" idx="1"/>
          </p:nvPr>
        </p:nvSpPr>
        <p:spPr>
          <a:xfrm>
            <a:off x="3774010" y="0"/>
            <a:ext cx="2887186" cy="495300"/>
          </a:xfrm>
          <a:prstGeom prst="rect">
            <a:avLst/>
          </a:prstGeom>
        </p:spPr>
        <p:txBody>
          <a:bodyPr vert="horz" lIns="91440" tIns="45720" rIns="91440" bIns="45720" rtlCol="0"/>
          <a:lstStyle>
            <a:lvl1pPr algn="r">
              <a:defRPr sz="1200"/>
            </a:lvl1pPr>
          </a:lstStyle>
          <a:p>
            <a:fld id="{2E07CAA9-DA78-4CD7-AA71-9BD759B1CA3C}" type="datetimeFigureOut">
              <a:rPr lang="lv-LV" smtClean="0"/>
              <a:t>18.01.2016</a:t>
            </a:fld>
            <a:endParaRPr lang="lv-LV"/>
          </a:p>
        </p:txBody>
      </p:sp>
      <p:sp>
        <p:nvSpPr>
          <p:cNvPr id="4" name="Slaida attēla vietturis 3"/>
          <p:cNvSpPr>
            <a:spLocks noGrp="1" noRot="1" noChangeAspect="1"/>
          </p:cNvSpPr>
          <p:nvPr>
            <p:ph type="sldImg" idx="2"/>
          </p:nvPr>
        </p:nvSpPr>
        <p:spPr>
          <a:xfrm>
            <a:off x="855663" y="742950"/>
            <a:ext cx="4953000" cy="3714750"/>
          </a:xfrm>
          <a:prstGeom prst="rect">
            <a:avLst/>
          </a:prstGeom>
          <a:noFill/>
          <a:ln w="12700">
            <a:solidFill>
              <a:prstClr val="black"/>
            </a:solidFill>
          </a:ln>
        </p:spPr>
        <p:txBody>
          <a:bodyPr vert="horz" lIns="91440" tIns="45720" rIns="91440" bIns="45720" rtlCol="0" anchor="ctr"/>
          <a:lstStyle/>
          <a:p>
            <a:endParaRPr lang="lv-LV"/>
          </a:p>
        </p:txBody>
      </p:sp>
      <p:sp>
        <p:nvSpPr>
          <p:cNvPr id="5" name="Piezīmju vietturis 4"/>
          <p:cNvSpPr>
            <a:spLocks noGrp="1"/>
          </p:cNvSpPr>
          <p:nvPr>
            <p:ph type="body" sz="quarter" idx="3"/>
          </p:nvPr>
        </p:nvSpPr>
        <p:spPr>
          <a:xfrm>
            <a:off x="666275" y="4705350"/>
            <a:ext cx="5330190" cy="4457700"/>
          </a:xfrm>
          <a:prstGeom prst="rect">
            <a:avLst/>
          </a:prstGeom>
        </p:spPr>
        <p:txBody>
          <a:bodyPr vert="horz" lIns="91440" tIns="45720" rIns="91440" bIns="45720" rtlCol="0"/>
          <a:lstStyle/>
          <a:p>
            <a:pPr lvl="0"/>
            <a:r>
              <a:rPr lang="lv-LV" smtClean="0"/>
              <a:t>Rediģēt šablona teksta stilus</a:t>
            </a:r>
          </a:p>
          <a:p>
            <a:pPr lvl="1"/>
            <a:r>
              <a:rPr lang="lv-LV" smtClean="0"/>
              <a:t>Otrais līmenis</a:t>
            </a:r>
          </a:p>
          <a:p>
            <a:pPr lvl="2"/>
            <a:r>
              <a:rPr lang="lv-LV" smtClean="0"/>
              <a:t>Trešais līmenis</a:t>
            </a:r>
          </a:p>
          <a:p>
            <a:pPr lvl="3"/>
            <a:r>
              <a:rPr lang="lv-LV" smtClean="0"/>
              <a:t>Ceturtais līmenis</a:t>
            </a:r>
          </a:p>
          <a:p>
            <a:pPr lvl="4"/>
            <a:r>
              <a:rPr lang="lv-LV" smtClean="0"/>
              <a:t>Piektais līmenis</a:t>
            </a:r>
            <a:endParaRPr lang="lv-LV"/>
          </a:p>
        </p:txBody>
      </p:sp>
      <p:sp>
        <p:nvSpPr>
          <p:cNvPr id="6" name="Kājenes vietturis 5"/>
          <p:cNvSpPr>
            <a:spLocks noGrp="1"/>
          </p:cNvSpPr>
          <p:nvPr>
            <p:ph type="ftr" sz="quarter" idx="4"/>
          </p:nvPr>
        </p:nvSpPr>
        <p:spPr>
          <a:xfrm>
            <a:off x="0" y="9408981"/>
            <a:ext cx="2887186" cy="495300"/>
          </a:xfrm>
          <a:prstGeom prst="rect">
            <a:avLst/>
          </a:prstGeom>
        </p:spPr>
        <p:txBody>
          <a:bodyPr vert="horz" lIns="91440" tIns="45720" rIns="91440" bIns="45720" rtlCol="0" anchor="b"/>
          <a:lstStyle>
            <a:lvl1pPr algn="l">
              <a:defRPr sz="1200"/>
            </a:lvl1pPr>
          </a:lstStyle>
          <a:p>
            <a:endParaRPr lang="lv-LV"/>
          </a:p>
        </p:txBody>
      </p:sp>
      <p:sp>
        <p:nvSpPr>
          <p:cNvPr id="7" name="Slaida numura vietturis 6"/>
          <p:cNvSpPr>
            <a:spLocks noGrp="1"/>
          </p:cNvSpPr>
          <p:nvPr>
            <p:ph type="sldNum" sz="quarter" idx="5"/>
          </p:nvPr>
        </p:nvSpPr>
        <p:spPr>
          <a:xfrm>
            <a:off x="3774010" y="9408981"/>
            <a:ext cx="2887186" cy="495300"/>
          </a:xfrm>
          <a:prstGeom prst="rect">
            <a:avLst/>
          </a:prstGeom>
        </p:spPr>
        <p:txBody>
          <a:bodyPr vert="horz" lIns="91440" tIns="45720" rIns="91440" bIns="45720" rtlCol="0" anchor="b"/>
          <a:lstStyle>
            <a:lvl1pPr algn="r">
              <a:defRPr sz="1200"/>
            </a:lvl1pPr>
          </a:lstStyle>
          <a:p>
            <a:fld id="{6D9933D6-FD6E-4CB5-8F2F-DFCCEB1D485A}" type="slidenum">
              <a:rPr lang="lv-LV" smtClean="0"/>
              <a:t>‹#›</a:t>
            </a:fld>
            <a:endParaRPr lang="lv-LV"/>
          </a:p>
        </p:txBody>
      </p:sp>
    </p:spTree>
    <p:extLst>
      <p:ext uri="{BB962C8B-B14F-4D97-AF65-F5344CB8AC3E}">
        <p14:creationId xmlns:p14="http://schemas.microsoft.com/office/powerpoint/2010/main" val="30695546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ida attēla vietturis 1"/>
          <p:cNvSpPr>
            <a:spLocks noGrp="1" noRot="1" noChangeAspect="1"/>
          </p:cNvSpPr>
          <p:nvPr>
            <p:ph type="sldImg"/>
          </p:nvPr>
        </p:nvSpPr>
        <p:spPr/>
      </p:sp>
      <p:sp>
        <p:nvSpPr>
          <p:cNvPr id="3" name="Piezīmju vietturis 2"/>
          <p:cNvSpPr>
            <a:spLocks noGrp="1"/>
          </p:cNvSpPr>
          <p:nvPr>
            <p:ph type="body" idx="1"/>
          </p:nvPr>
        </p:nvSpPr>
        <p:spPr/>
        <p:txBody>
          <a:bodyPr/>
          <a:lstStyle/>
          <a:p>
            <a:endParaRPr lang="lv-LV" dirty="0"/>
          </a:p>
        </p:txBody>
      </p:sp>
      <p:sp>
        <p:nvSpPr>
          <p:cNvPr id="4" name="Slaida numura vietturis 3"/>
          <p:cNvSpPr>
            <a:spLocks noGrp="1"/>
          </p:cNvSpPr>
          <p:nvPr>
            <p:ph type="sldNum" sz="quarter" idx="10"/>
          </p:nvPr>
        </p:nvSpPr>
        <p:spPr/>
        <p:txBody>
          <a:bodyPr/>
          <a:lstStyle/>
          <a:p>
            <a:fld id="{6D9933D6-FD6E-4CB5-8F2F-DFCCEB1D485A}" type="slidenum">
              <a:rPr lang="lv-LV" smtClean="0"/>
              <a:t>2</a:t>
            </a:fld>
            <a:endParaRPr lang="lv-LV"/>
          </a:p>
        </p:txBody>
      </p:sp>
    </p:spTree>
    <p:extLst>
      <p:ext uri="{BB962C8B-B14F-4D97-AF65-F5344CB8AC3E}">
        <p14:creationId xmlns:p14="http://schemas.microsoft.com/office/powerpoint/2010/main" val="37936446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ida attēla vietturis 1"/>
          <p:cNvSpPr>
            <a:spLocks noGrp="1" noRot="1" noChangeAspect="1"/>
          </p:cNvSpPr>
          <p:nvPr>
            <p:ph type="sldImg"/>
          </p:nvPr>
        </p:nvSpPr>
        <p:spPr/>
      </p:sp>
      <p:sp>
        <p:nvSpPr>
          <p:cNvPr id="3" name="Piezīmju vietturi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lv-LV" sz="500" dirty="0"/>
          </a:p>
        </p:txBody>
      </p:sp>
      <p:sp>
        <p:nvSpPr>
          <p:cNvPr id="4" name="Slaida numura vietturis 3"/>
          <p:cNvSpPr>
            <a:spLocks noGrp="1"/>
          </p:cNvSpPr>
          <p:nvPr>
            <p:ph type="sldNum" sz="quarter" idx="10"/>
          </p:nvPr>
        </p:nvSpPr>
        <p:spPr/>
        <p:txBody>
          <a:bodyPr/>
          <a:lstStyle/>
          <a:p>
            <a:fld id="{6D9933D6-FD6E-4CB5-8F2F-DFCCEB1D485A}" type="slidenum">
              <a:rPr lang="lv-LV" smtClean="0"/>
              <a:t>16</a:t>
            </a:fld>
            <a:endParaRPr lang="lv-LV"/>
          </a:p>
        </p:txBody>
      </p:sp>
    </p:spTree>
    <p:extLst>
      <p:ext uri="{BB962C8B-B14F-4D97-AF65-F5344CB8AC3E}">
        <p14:creationId xmlns:p14="http://schemas.microsoft.com/office/powerpoint/2010/main" val="201379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ida attēla vietturis 1"/>
          <p:cNvSpPr>
            <a:spLocks noGrp="1" noRot="1" noChangeAspect="1"/>
          </p:cNvSpPr>
          <p:nvPr>
            <p:ph type="sldImg"/>
          </p:nvPr>
        </p:nvSpPr>
        <p:spPr/>
      </p:sp>
      <p:sp>
        <p:nvSpPr>
          <p:cNvPr id="3" name="Piezīmju vietturis 2"/>
          <p:cNvSpPr>
            <a:spLocks noGrp="1"/>
          </p:cNvSpPr>
          <p:nvPr>
            <p:ph type="body" idx="1"/>
          </p:nvPr>
        </p:nvSpPr>
        <p:spPr/>
        <p:txBody>
          <a:bodyPr/>
          <a:lstStyle/>
          <a:p>
            <a:endParaRPr lang="lv-LV" dirty="0" smtClean="0"/>
          </a:p>
          <a:p>
            <a:endParaRPr lang="lv-LV" dirty="0"/>
          </a:p>
        </p:txBody>
      </p:sp>
      <p:sp>
        <p:nvSpPr>
          <p:cNvPr id="4" name="Slaida numura vietturis 3"/>
          <p:cNvSpPr>
            <a:spLocks noGrp="1"/>
          </p:cNvSpPr>
          <p:nvPr>
            <p:ph type="sldNum" sz="quarter" idx="10"/>
          </p:nvPr>
        </p:nvSpPr>
        <p:spPr/>
        <p:txBody>
          <a:bodyPr/>
          <a:lstStyle/>
          <a:p>
            <a:fld id="{6D9933D6-FD6E-4CB5-8F2F-DFCCEB1D485A}" type="slidenum">
              <a:rPr lang="lv-LV" smtClean="0"/>
              <a:t>3</a:t>
            </a:fld>
            <a:endParaRPr lang="lv-LV"/>
          </a:p>
        </p:txBody>
      </p:sp>
    </p:spTree>
    <p:extLst>
      <p:ext uri="{BB962C8B-B14F-4D97-AF65-F5344CB8AC3E}">
        <p14:creationId xmlns:p14="http://schemas.microsoft.com/office/powerpoint/2010/main" val="40885988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ida attēla vietturis 1"/>
          <p:cNvSpPr>
            <a:spLocks noGrp="1" noRot="1" noChangeAspect="1"/>
          </p:cNvSpPr>
          <p:nvPr>
            <p:ph type="sldImg"/>
          </p:nvPr>
        </p:nvSpPr>
        <p:spPr/>
      </p:sp>
      <p:sp>
        <p:nvSpPr>
          <p:cNvPr id="3" name="Piezīmju vietturis 2"/>
          <p:cNvSpPr>
            <a:spLocks noGrp="1"/>
          </p:cNvSpPr>
          <p:nvPr>
            <p:ph type="body" idx="1"/>
          </p:nvPr>
        </p:nvSpPr>
        <p:spPr/>
        <p:txBody>
          <a:bodyPr/>
          <a:lstStyle/>
          <a:p>
            <a:r>
              <a:rPr lang="lv-LV" dirty="0" smtClean="0"/>
              <a:t>2004 (Piesārņoto vietu saraksts 20, Vidi degradējoši objekti Rīgas pilsētā (ēkas) 185, Degradētās teritorijas 142)</a:t>
            </a:r>
          </a:p>
          <a:p>
            <a:r>
              <a:rPr lang="lv-LV" dirty="0" smtClean="0"/>
              <a:t>2009 (460 degradēti objekti un teritorijas)</a:t>
            </a:r>
          </a:p>
          <a:p>
            <a:r>
              <a:rPr lang="lv-LV" dirty="0" smtClean="0"/>
              <a:t>2012 (759 degradētas ēkas un teritorijas)</a:t>
            </a:r>
          </a:p>
          <a:p>
            <a:endParaRPr lang="lv-LV" dirty="0" smtClean="0"/>
          </a:p>
          <a:p>
            <a:r>
              <a:rPr lang="en-US" dirty="0" smtClean="0"/>
              <a:t>Methodology </a:t>
            </a:r>
            <a:r>
              <a:rPr lang="lv-LV" dirty="0" smtClean="0"/>
              <a:t> (</a:t>
            </a:r>
            <a:r>
              <a:rPr lang="en-US" dirty="0" smtClean="0"/>
              <a:t>not exactly the same</a:t>
            </a:r>
            <a:r>
              <a:rPr lang="lv-LV" dirty="0" smtClean="0"/>
              <a:t>)</a:t>
            </a:r>
          </a:p>
          <a:p>
            <a:r>
              <a:rPr lang="en-US" dirty="0" smtClean="0"/>
              <a:t>III. Period</a:t>
            </a:r>
          </a:p>
          <a:p>
            <a:r>
              <a:rPr lang="en-US" dirty="0" smtClean="0"/>
              <a:t>Changes in ad</a:t>
            </a:r>
            <a:r>
              <a:rPr lang="lv-LV" dirty="0" smtClean="0"/>
              <a:t>d</a:t>
            </a:r>
            <a:r>
              <a:rPr lang="en-US" dirty="0" err="1" smtClean="0"/>
              <a:t>resation</a:t>
            </a:r>
            <a:r>
              <a:rPr lang="en-US" dirty="0" smtClean="0"/>
              <a:t> etc.</a:t>
            </a:r>
          </a:p>
          <a:p>
            <a:endParaRPr lang="lv-LV" dirty="0" smtClean="0"/>
          </a:p>
          <a:p>
            <a:endParaRPr lang="lv-LV" dirty="0"/>
          </a:p>
        </p:txBody>
      </p:sp>
      <p:sp>
        <p:nvSpPr>
          <p:cNvPr id="4" name="Slaida numura vietturis 3"/>
          <p:cNvSpPr>
            <a:spLocks noGrp="1"/>
          </p:cNvSpPr>
          <p:nvPr>
            <p:ph type="sldNum" sz="quarter" idx="10"/>
          </p:nvPr>
        </p:nvSpPr>
        <p:spPr/>
        <p:txBody>
          <a:bodyPr/>
          <a:lstStyle/>
          <a:p>
            <a:fld id="{6D9933D6-FD6E-4CB5-8F2F-DFCCEB1D485A}" type="slidenum">
              <a:rPr lang="lv-LV" smtClean="0"/>
              <a:t>5</a:t>
            </a:fld>
            <a:endParaRPr lang="lv-LV"/>
          </a:p>
        </p:txBody>
      </p:sp>
    </p:spTree>
    <p:extLst>
      <p:ext uri="{BB962C8B-B14F-4D97-AF65-F5344CB8AC3E}">
        <p14:creationId xmlns:p14="http://schemas.microsoft.com/office/powerpoint/2010/main" val="38987899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ida attēla vietturis 1"/>
          <p:cNvSpPr>
            <a:spLocks noGrp="1" noRot="1" noChangeAspect="1"/>
          </p:cNvSpPr>
          <p:nvPr>
            <p:ph type="sldImg"/>
          </p:nvPr>
        </p:nvSpPr>
        <p:spPr/>
      </p:sp>
      <p:sp>
        <p:nvSpPr>
          <p:cNvPr id="3" name="Piezīmju vietturis 2"/>
          <p:cNvSpPr>
            <a:spLocks noGrp="1"/>
          </p:cNvSpPr>
          <p:nvPr>
            <p:ph type="body" idx="1"/>
          </p:nvPr>
        </p:nvSpPr>
        <p:spPr/>
        <p:txBody>
          <a:bodyPr/>
          <a:lstStyle/>
          <a:p>
            <a:r>
              <a:rPr lang="lv-LV" dirty="0" smtClean="0"/>
              <a:t>Degradēto</a:t>
            </a:r>
            <a:r>
              <a:rPr lang="lv-LV" baseline="0" dirty="0" smtClean="0"/>
              <a:t> teritoriju </a:t>
            </a:r>
            <a:r>
              <a:rPr lang="lv-LV" baseline="0" dirty="0" err="1" smtClean="0"/>
              <a:t>revatilizāciju</a:t>
            </a:r>
            <a:r>
              <a:rPr lang="lv-LV" baseline="0" dirty="0" smtClean="0"/>
              <a:t> politiskā apņemšanās iekļauta Rīgas jaunajos attīstības plānošanas dokumentos</a:t>
            </a:r>
            <a:endParaRPr lang="lv-LV" dirty="0"/>
          </a:p>
        </p:txBody>
      </p:sp>
      <p:sp>
        <p:nvSpPr>
          <p:cNvPr id="4" name="Slaida numura vietturis 3"/>
          <p:cNvSpPr>
            <a:spLocks noGrp="1"/>
          </p:cNvSpPr>
          <p:nvPr>
            <p:ph type="sldNum" sz="quarter" idx="10"/>
          </p:nvPr>
        </p:nvSpPr>
        <p:spPr/>
        <p:txBody>
          <a:bodyPr/>
          <a:lstStyle/>
          <a:p>
            <a:fld id="{6D9933D6-FD6E-4CB5-8F2F-DFCCEB1D485A}" type="slidenum">
              <a:rPr lang="lv-LV" smtClean="0"/>
              <a:t>7</a:t>
            </a:fld>
            <a:endParaRPr lang="lv-LV"/>
          </a:p>
        </p:txBody>
      </p:sp>
    </p:spTree>
    <p:extLst>
      <p:ext uri="{BB962C8B-B14F-4D97-AF65-F5344CB8AC3E}">
        <p14:creationId xmlns:p14="http://schemas.microsoft.com/office/powerpoint/2010/main" val="20115020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ida attēla vietturis 1"/>
          <p:cNvSpPr>
            <a:spLocks noGrp="1" noRot="1" noChangeAspect="1"/>
          </p:cNvSpPr>
          <p:nvPr>
            <p:ph type="sldImg"/>
          </p:nvPr>
        </p:nvSpPr>
        <p:spPr/>
      </p:sp>
      <p:sp>
        <p:nvSpPr>
          <p:cNvPr id="3" name="Piezīmju vietturis 2"/>
          <p:cNvSpPr>
            <a:spLocks noGrp="1"/>
          </p:cNvSpPr>
          <p:nvPr>
            <p:ph type="body" idx="1"/>
          </p:nvPr>
        </p:nvSpPr>
        <p:spPr/>
        <p:txBody>
          <a:bodyPr/>
          <a:lstStyle/>
          <a:p>
            <a:r>
              <a:rPr lang="lv-LV" dirty="0" smtClean="0"/>
              <a:t>AD </a:t>
            </a:r>
            <a:r>
              <a:rPr lang="lv-LV" dirty="0" err="1" smtClean="0"/>
              <a:t>action</a:t>
            </a:r>
            <a:r>
              <a:rPr lang="lv-LV" baseline="0" dirty="0" smtClean="0"/>
              <a:t> </a:t>
            </a:r>
            <a:r>
              <a:rPr lang="lv-LV" baseline="0" dirty="0" err="1" smtClean="0"/>
              <a:t>direction</a:t>
            </a:r>
            <a:endParaRPr lang="lv-LV" baseline="0" dirty="0" smtClean="0"/>
          </a:p>
          <a:p>
            <a:r>
              <a:rPr lang="lv-LV" baseline="0" dirty="0" smtClean="0"/>
              <a:t>PAD </a:t>
            </a:r>
            <a:r>
              <a:rPr lang="lv-LV" baseline="0" dirty="0" err="1" smtClean="0"/>
              <a:t>priority</a:t>
            </a:r>
            <a:r>
              <a:rPr lang="lv-LV" baseline="0" dirty="0" smtClean="0"/>
              <a:t> </a:t>
            </a:r>
            <a:r>
              <a:rPr lang="lv-LV" baseline="0" dirty="0" err="1" smtClean="0"/>
              <a:t>action</a:t>
            </a:r>
            <a:r>
              <a:rPr lang="lv-LV" baseline="0" dirty="0" smtClean="0"/>
              <a:t> </a:t>
            </a:r>
            <a:r>
              <a:rPr lang="lv-LV" baseline="0" dirty="0" err="1" smtClean="0"/>
              <a:t>direction</a:t>
            </a:r>
            <a:endParaRPr lang="lv-LV" baseline="0" dirty="0" smtClean="0"/>
          </a:p>
          <a:p>
            <a:r>
              <a:rPr lang="lv-LV" dirty="0" err="1" smtClean="0"/>
              <a:t>Priorities</a:t>
            </a:r>
            <a:r>
              <a:rPr lang="lv-LV" dirty="0" smtClean="0"/>
              <a:t> </a:t>
            </a:r>
            <a:r>
              <a:rPr lang="lv-LV" dirty="0" err="1" smtClean="0"/>
              <a:t>and</a:t>
            </a:r>
            <a:r>
              <a:rPr lang="lv-LV" dirty="0" smtClean="0"/>
              <a:t> </a:t>
            </a:r>
            <a:r>
              <a:rPr lang="lv-LV" dirty="0" err="1" smtClean="0"/>
              <a:t>key</a:t>
            </a:r>
            <a:r>
              <a:rPr lang="lv-LV" dirty="0" smtClean="0"/>
              <a:t> </a:t>
            </a:r>
            <a:r>
              <a:rPr lang="lv-LV" dirty="0" err="1" smtClean="0"/>
              <a:t>principles</a:t>
            </a:r>
            <a:r>
              <a:rPr lang="lv-LV" dirty="0" smtClean="0"/>
              <a:t> </a:t>
            </a:r>
            <a:endParaRPr lang="lv-LV" dirty="0"/>
          </a:p>
        </p:txBody>
      </p:sp>
      <p:sp>
        <p:nvSpPr>
          <p:cNvPr id="4" name="Slaida numura vietturis 3"/>
          <p:cNvSpPr>
            <a:spLocks noGrp="1"/>
          </p:cNvSpPr>
          <p:nvPr>
            <p:ph type="sldNum" sz="quarter" idx="10"/>
          </p:nvPr>
        </p:nvSpPr>
        <p:spPr/>
        <p:txBody>
          <a:bodyPr/>
          <a:lstStyle/>
          <a:p>
            <a:fld id="{6D9933D6-FD6E-4CB5-8F2F-DFCCEB1D485A}" type="slidenum">
              <a:rPr lang="lv-LV" smtClean="0">
                <a:solidFill>
                  <a:prstClr val="black"/>
                </a:solidFill>
              </a:rPr>
              <a:pPr/>
              <a:t>8</a:t>
            </a:fld>
            <a:endParaRPr lang="lv-LV">
              <a:solidFill>
                <a:prstClr val="black"/>
              </a:solidFill>
            </a:endParaRPr>
          </a:p>
        </p:txBody>
      </p:sp>
    </p:spTree>
    <p:extLst>
      <p:ext uri="{BB962C8B-B14F-4D97-AF65-F5344CB8AC3E}">
        <p14:creationId xmlns:p14="http://schemas.microsoft.com/office/powerpoint/2010/main" val="21726572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ida attēla vietturis 1"/>
          <p:cNvSpPr>
            <a:spLocks noGrp="1" noRot="1" noChangeAspect="1"/>
          </p:cNvSpPr>
          <p:nvPr>
            <p:ph type="sldImg"/>
          </p:nvPr>
        </p:nvSpPr>
        <p:spPr/>
      </p:sp>
      <p:sp>
        <p:nvSpPr>
          <p:cNvPr id="3" name="Piezīmju vietturis 2"/>
          <p:cNvSpPr>
            <a:spLocks noGrp="1"/>
          </p:cNvSpPr>
          <p:nvPr>
            <p:ph type="body" idx="1"/>
          </p:nvPr>
        </p:nvSpPr>
        <p:spPr/>
        <p:txBody>
          <a:bodyPr/>
          <a:lstStyle/>
          <a:p>
            <a:r>
              <a:rPr lang="lv-LV" dirty="0" smtClean="0"/>
              <a:t>AD </a:t>
            </a:r>
            <a:r>
              <a:rPr lang="lv-LV" dirty="0" err="1" smtClean="0"/>
              <a:t>action</a:t>
            </a:r>
            <a:r>
              <a:rPr lang="lv-LV" baseline="0" dirty="0" smtClean="0"/>
              <a:t> </a:t>
            </a:r>
            <a:r>
              <a:rPr lang="lv-LV" baseline="0" dirty="0" err="1" smtClean="0"/>
              <a:t>direction</a:t>
            </a:r>
            <a:endParaRPr lang="lv-LV" baseline="0" dirty="0" smtClean="0"/>
          </a:p>
          <a:p>
            <a:r>
              <a:rPr lang="lv-LV" baseline="0" dirty="0" smtClean="0"/>
              <a:t>PAD </a:t>
            </a:r>
            <a:r>
              <a:rPr lang="lv-LV" baseline="0" dirty="0" err="1" smtClean="0"/>
              <a:t>priority</a:t>
            </a:r>
            <a:r>
              <a:rPr lang="lv-LV" baseline="0" dirty="0" smtClean="0"/>
              <a:t> </a:t>
            </a:r>
            <a:r>
              <a:rPr lang="lv-LV" baseline="0" dirty="0" err="1" smtClean="0"/>
              <a:t>action</a:t>
            </a:r>
            <a:r>
              <a:rPr lang="lv-LV" baseline="0" dirty="0" smtClean="0"/>
              <a:t> </a:t>
            </a:r>
            <a:r>
              <a:rPr lang="lv-LV" baseline="0" dirty="0" err="1" smtClean="0"/>
              <a:t>direction</a:t>
            </a:r>
            <a:endParaRPr lang="lv-LV" baseline="0" dirty="0" smtClean="0"/>
          </a:p>
          <a:p>
            <a:r>
              <a:rPr lang="lv-LV" dirty="0" err="1" smtClean="0"/>
              <a:t>Priorities</a:t>
            </a:r>
            <a:r>
              <a:rPr lang="lv-LV" dirty="0" smtClean="0"/>
              <a:t> </a:t>
            </a:r>
            <a:r>
              <a:rPr lang="lv-LV" dirty="0" err="1" smtClean="0"/>
              <a:t>and</a:t>
            </a:r>
            <a:r>
              <a:rPr lang="lv-LV" dirty="0" smtClean="0"/>
              <a:t> </a:t>
            </a:r>
            <a:r>
              <a:rPr lang="lv-LV" dirty="0" err="1" smtClean="0"/>
              <a:t>key</a:t>
            </a:r>
            <a:r>
              <a:rPr lang="lv-LV" dirty="0" smtClean="0"/>
              <a:t> </a:t>
            </a:r>
            <a:r>
              <a:rPr lang="lv-LV" dirty="0" err="1" smtClean="0"/>
              <a:t>principles</a:t>
            </a:r>
            <a:r>
              <a:rPr lang="lv-LV" dirty="0" smtClean="0"/>
              <a:t> </a:t>
            </a:r>
            <a:endParaRPr lang="lv-LV" dirty="0"/>
          </a:p>
        </p:txBody>
      </p:sp>
      <p:sp>
        <p:nvSpPr>
          <p:cNvPr id="4" name="Slaida numura vietturis 3"/>
          <p:cNvSpPr>
            <a:spLocks noGrp="1"/>
          </p:cNvSpPr>
          <p:nvPr>
            <p:ph type="sldNum" sz="quarter" idx="10"/>
          </p:nvPr>
        </p:nvSpPr>
        <p:spPr/>
        <p:txBody>
          <a:bodyPr/>
          <a:lstStyle/>
          <a:p>
            <a:fld id="{6D9933D6-FD6E-4CB5-8F2F-DFCCEB1D485A}" type="slidenum">
              <a:rPr lang="lv-LV" smtClean="0">
                <a:solidFill>
                  <a:prstClr val="black"/>
                </a:solidFill>
              </a:rPr>
              <a:pPr/>
              <a:t>9</a:t>
            </a:fld>
            <a:endParaRPr lang="lv-LV">
              <a:solidFill>
                <a:prstClr val="black"/>
              </a:solidFill>
            </a:endParaRPr>
          </a:p>
        </p:txBody>
      </p:sp>
    </p:spTree>
    <p:extLst>
      <p:ext uri="{BB962C8B-B14F-4D97-AF65-F5344CB8AC3E}">
        <p14:creationId xmlns:p14="http://schemas.microsoft.com/office/powerpoint/2010/main" val="21726572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ida attēla vietturis 1"/>
          <p:cNvSpPr>
            <a:spLocks noGrp="1" noRot="1" noChangeAspect="1"/>
          </p:cNvSpPr>
          <p:nvPr>
            <p:ph type="sldImg"/>
          </p:nvPr>
        </p:nvSpPr>
        <p:spPr/>
      </p:sp>
      <p:sp>
        <p:nvSpPr>
          <p:cNvPr id="3" name="Piezīmju vietturis 2"/>
          <p:cNvSpPr>
            <a:spLocks noGrp="1"/>
          </p:cNvSpPr>
          <p:nvPr>
            <p:ph type="body" idx="1"/>
          </p:nvPr>
        </p:nvSpPr>
        <p:spPr/>
        <p:txBody>
          <a:bodyPr/>
          <a:lstStyle/>
          <a:p>
            <a:endParaRPr lang="lv-LV" dirty="0"/>
          </a:p>
        </p:txBody>
      </p:sp>
      <p:sp>
        <p:nvSpPr>
          <p:cNvPr id="4" name="Slaida numura vietturis 3"/>
          <p:cNvSpPr>
            <a:spLocks noGrp="1"/>
          </p:cNvSpPr>
          <p:nvPr>
            <p:ph type="sldNum" sz="quarter" idx="10"/>
          </p:nvPr>
        </p:nvSpPr>
        <p:spPr/>
        <p:txBody>
          <a:bodyPr/>
          <a:lstStyle/>
          <a:p>
            <a:fld id="{6D9933D6-FD6E-4CB5-8F2F-DFCCEB1D485A}" type="slidenum">
              <a:rPr lang="lv-LV" smtClean="0"/>
              <a:t>10</a:t>
            </a:fld>
            <a:endParaRPr lang="lv-LV"/>
          </a:p>
        </p:txBody>
      </p:sp>
    </p:spTree>
    <p:extLst>
      <p:ext uri="{BB962C8B-B14F-4D97-AF65-F5344CB8AC3E}">
        <p14:creationId xmlns:p14="http://schemas.microsoft.com/office/powerpoint/2010/main" val="9024781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ida attēla vietturis 1"/>
          <p:cNvSpPr>
            <a:spLocks noGrp="1" noRot="1" noChangeAspect="1"/>
          </p:cNvSpPr>
          <p:nvPr>
            <p:ph type="sldImg"/>
          </p:nvPr>
        </p:nvSpPr>
        <p:spPr/>
      </p:sp>
      <p:sp>
        <p:nvSpPr>
          <p:cNvPr id="3" name="Piezīmju vietturis 2"/>
          <p:cNvSpPr>
            <a:spLocks noGrp="1"/>
          </p:cNvSpPr>
          <p:nvPr>
            <p:ph type="body" idx="1"/>
          </p:nvPr>
        </p:nvSpPr>
        <p:spPr/>
        <p:txBody>
          <a:bodyPr/>
          <a:lstStyle/>
          <a:p>
            <a:r>
              <a:rPr lang="lv-LV" dirty="0" smtClean="0"/>
              <a:t>AD </a:t>
            </a:r>
            <a:r>
              <a:rPr lang="lv-LV" dirty="0" err="1" smtClean="0"/>
              <a:t>action</a:t>
            </a:r>
            <a:r>
              <a:rPr lang="lv-LV" baseline="0" dirty="0" smtClean="0"/>
              <a:t> </a:t>
            </a:r>
            <a:r>
              <a:rPr lang="lv-LV" baseline="0" dirty="0" err="1" smtClean="0"/>
              <a:t>direction</a:t>
            </a:r>
            <a:endParaRPr lang="lv-LV" baseline="0" dirty="0" smtClean="0"/>
          </a:p>
          <a:p>
            <a:r>
              <a:rPr lang="lv-LV" baseline="0" dirty="0" smtClean="0"/>
              <a:t>PAD </a:t>
            </a:r>
            <a:r>
              <a:rPr lang="lv-LV" baseline="0" dirty="0" err="1" smtClean="0"/>
              <a:t>priority</a:t>
            </a:r>
            <a:r>
              <a:rPr lang="lv-LV" baseline="0" dirty="0" smtClean="0"/>
              <a:t> </a:t>
            </a:r>
            <a:r>
              <a:rPr lang="lv-LV" baseline="0" dirty="0" err="1" smtClean="0"/>
              <a:t>action</a:t>
            </a:r>
            <a:r>
              <a:rPr lang="lv-LV" baseline="0" dirty="0" smtClean="0"/>
              <a:t> </a:t>
            </a:r>
            <a:r>
              <a:rPr lang="lv-LV" baseline="0" dirty="0" err="1" smtClean="0"/>
              <a:t>direction</a:t>
            </a:r>
            <a:endParaRPr lang="lv-LV" baseline="0" dirty="0" smtClean="0"/>
          </a:p>
          <a:p>
            <a:r>
              <a:rPr lang="lv-LV" dirty="0" err="1" smtClean="0"/>
              <a:t>Priorities</a:t>
            </a:r>
            <a:r>
              <a:rPr lang="lv-LV" dirty="0" smtClean="0"/>
              <a:t> </a:t>
            </a:r>
            <a:r>
              <a:rPr lang="lv-LV" dirty="0" err="1" smtClean="0"/>
              <a:t>and</a:t>
            </a:r>
            <a:r>
              <a:rPr lang="lv-LV" dirty="0" smtClean="0"/>
              <a:t> </a:t>
            </a:r>
            <a:r>
              <a:rPr lang="lv-LV" dirty="0" err="1" smtClean="0"/>
              <a:t>key</a:t>
            </a:r>
            <a:r>
              <a:rPr lang="lv-LV" dirty="0" smtClean="0"/>
              <a:t> </a:t>
            </a:r>
            <a:r>
              <a:rPr lang="lv-LV" dirty="0" err="1" smtClean="0"/>
              <a:t>principles</a:t>
            </a:r>
            <a:r>
              <a:rPr lang="lv-LV" dirty="0" smtClean="0"/>
              <a:t> </a:t>
            </a:r>
            <a:endParaRPr lang="lv-LV" dirty="0"/>
          </a:p>
        </p:txBody>
      </p:sp>
      <p:sp>
        <p:nvSpPr>
          <p:cNvPr id="4" name="Slaida numura vietturis 3"/>
          <p:cNvSpPr>
            <a:spLocks noGrp="1"/>
          </p:cNvSpPr>
          <p:nvPr>
            <p:ph type="sldNum" sz="quarter" idx="10"/>
          </p:nvPr>
        </p:nvSpPr>
        <p:spPr/>
        <p:txBody>
          <a:bodyPr/>
          <a:lstStyle/>
          <a:p>
            <a:fld id="{6D9933D6-FD6E-4CB5-8F2F-DFCCEB1D485A}" type="slidenum">
              <a:rPr lang="lv-LV" smtClean="0"/>
              <a:t>11</a:t>
            </a:fld>
            <a:endParaRPr lang="lv-LV"/>
          </a:p>
        </p:txBody>
      </p:sp>
    </p:spTree>
    <p:extLst>
      <p:ext uri="{BB962C8B-B14F-4D97-AF65-F5344CB8AC3E}">
        <p14:creationId xmlns:p14="http://schemas.microsoft.com/office/powerpoint/2010/main" val="21726572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ida attēla vietturis 1"/>
          <p:cNvSpPr>
            <a:spLocks noGrp="1" noRot="1" noChangeAspect="1"/>
          </p:cNvSpPr>
          <p:nvPr>
            <p:ph type="sldImg"/>
          </p:nvPr>
        </p:nvSpPr>
        <p:spPr/>
      </p:sp>
      <p:sp>
        <p:nvSpPr>
          <p:cNvPr id="3" name="Piezīmju vietturis 2"/>
          <p:cNvSpPr>
            <a:spLocks noGrp="1"/>
          </p:cNvSpPr>
          <p:nvPr>
            <p:ph type="body" idx="1"/>
          </p:nvPr>
        </p:nvSpPr>
        <p:spPr/>
        <p:txBody>
          <a:bodyPr/>
          <a:lstStyle/>
          <a:p>
            <a:endParaRPr lang="lv-LV" dirty="0"/>
          </a:p>
        </p:txBody>
      </p:sp>
      <p:sp>
        <p:nvSpPr>
          <p:cNvPr id="4" name="Slaida numura vietturis 3"/>
          <p:cNvSpPr>
            <a:spLocks noGrp="1"/>
          </p:cNvSpPr>
          <p:nvPr>
            <p:ph type="sldNum" sz="quarter" idx="10"/>
          </p:nvPr>
        </p:nvSpPr>
        <p:spPr/>
        <p:txBody>
          <a:bodyPr/>
          <a:lstStyle/>
          <a:p>
            <a:fld id="{6D9933D6-FD6E-4CB5-8F2F-DFCCEB1D485A}" type="slidenum">
              <a:rPr lang="lv-LV" smtClean="0"/>
              <a:t>12</a:t>
            </a:fld>
            <a:endParaRPr lang="lv-LV"/>
          </a:p>
        </p:txBody>
      </p:sp>
    </p:spTree>
    <p:extLst>
      <p:ext uri="{BB962C8B-B14F-4D97-AF65-F5344CB8AC3E}">
        <p14:creationId xmlns:p14="http://schemas.microsoft.com/office/powerpoint/2010/main" val="313691868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8" name="Kuva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430" y="3856209"/>
            <a:ext cx="8977140" cy="2381103"/>
          </a:xfrm>
          <a:prstGeom prst="rect">
            <a:avLst/>
          </a:prstGeom>
        </p:spPr>
      </p:pic>
      <p:pic>
        <p:nvPicPr>
          <p:cNvPr id="9" name="Kuva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40699" y="6318000"/>
            <a:ext cx="2462603" cy="438337"/>
          </a:xfrm>
          <a:prstGeom prst="rect">
            <a:avLst/>
          </a:prstGeom>
        </p:spPr>
      </p:pic>
      <p:sp>
        <p:nvSpPr>
          <p:cNvPr id="2" name="Otsikko 1"/>
          <p:cNvSpPr>
            <a:spLocks noGrp="1"/>
          </p:cNvSpPr>
          <p:nvPr>
            <p:ph type="ctrTitle" hasCustomPrompt="1"/>
          </p:nvPr>
        </p:nvSpPr>
        <p:spPr>
          <a:xfrm>
            <a:off x="685800" y="2276873"/>
            <a:ext cx="7772400" cy="648072"/>
          </a:xfrm>
        </p:spPr>
        <p:txBody>
          <a:bodyPr>
            <a:normAutofit/>
          </a:bodyPr>
          <a:lstStyle>
            <a:lvl1pPr>
              <a:defRPr sz="3600" b="1" baseline="0">
                <a:solidFill>
                  <a:srgbClr val="FEB21A"/>
                </a:solidFill>
                <a:latin typeface="Myriad Pro" pitchFamily="34" charset="0"/>
              </a:defRPr>
            </a:lvl1pPr>
          </a:lstStyle>
          <a:p>
            <a:r>
              <a:rPr lang="en-US" noProof="0" dirty="0" smtClean="0"/>
              <a:t>Add the title here</a:t>
            </a:r>
            <a:endParaRPr lang="en-US" noProof="0" dirty="0"/>
          </a:p>
        </p:txBody>
      </p:sp>
      <p:sp>
        <p:nvSpPr>
          <p:cNvPr id="3" name="Alaotsikko 2"/>
          <p:cNvSpPr>
            <a:spLocks noGrp="1"/>
          </p:cNvSpPr>
          <p:nvPr>
            <p:ph type="subTitle" idx="1" hasCustomPrompt="1"/>
          </p:nvPr>
        </p:nvSpPr>
        <p:spPr>
          <a:xfrm>
            <a:off x="683568" y="2996952"/>
            <a:ext cx="7776864" cy="360040"/>
          </a:xfrm>
        </p:spPr>
        <p:txBody>
          <a:bodyPr>
            <a:normAutofit/>
          </a:bodyPr>
          <a:lstStyle>
            <a:lvl1pPr marL="0" indent="0" algn="ctr">
              <a:spcBef>
                <a:spcPts val="0"/>
              </a:spcBef>
              <a:buNone/>
              <a:defRPr sz="2400" b="0">
                <a:solidFill>
                  <a:schemeClr val="tx1"/>
                </a:solidFill>
                <a:latin typeface="Myriad Pro"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dirty="0" smtClean="0"/>
              <a:t>Add the subtitle here</a:t>
            </a:r>
            <a:endParaRPr lang="en-US" noProof="0" dirty="0"/>
          </a:p>
        </p:txBody>
      </p:sp>
      <p:sp>
        <p:nvSpPr>
          <p:cNvPr id="12" name="Tekstin paikkamerkki 11"/>
          <p:cNvSpPr>
            <a:spLocks noGrp="1"/>
          </p:cNvSpPr>
          <p:nvPr>
            <p:ph type="body" sz="quarter" idx="11" hasCustomPrompt="1"/>
          </p:nvPr>
        </p:nvSpPr>
        <p:spPr>
          <a:xfrm>
            <a:off x="7452419" y="6408000"/>
            <a:ext cx="1584077" cy="250291"/>
          </a:xfrm>
        </p:spPr>
        <p:txBody>
          <a:bodyPr>
            <a:noAutofit/>
          </a:bodyPr>
          <a:lstStyle>
            <a:lvl1pPr marL="0" indent="0" algn="r">
              <a:buNone/>
              <a:defRPr sz="1000" b="0">
                <a:solidFill>
                  <a:schemeClr val="tx1"/>
                </a:solidFill>
                <a:latin typeface="Myriad Pro" pitchFamily="34" charset="0"/>
              </a:defRPr>
            </a:lvl1pPr>
          </a:lstStyle>
          <a:p>
            <a:pPr lvl="0"/>
            <a:r>
              <a:rPr lang="en-US" noProof="0" dirty="0" smtClean="0"/>
              <a:t>Date</a:t>
            </a:r>
          </a:p>
        </p:txBody>
      </p:sp>
      <p:sp>
        <p:nvSpPr>
          <p:cNvPr id="15" name="Tekstin paikkamerkki 11"/>
          <p:cNvSpPr>
            <a:spLocks noGrp="1"/>
          </p:cNvSpPr>
          <p:nvPr>
            <p:ph type="body" sz="quarter" idx="12" hasCustomPrompt="1"/>
          </p:nvPr>
        </p:nvSpPr>
        <p:spPr>
          <a:xfrm>
            <a:off x="3005851" y="3645024"/>
            <a:ext cx="3132298" cy="288032"/>
          </a:xfrm>
        </p:spPr>
        <p:txBody>
          <a:bodyPr>
            <a:noAutofit/>
          </a:bodyPr>
          <a:lstStyle>
            <a:lvl1pPr marL="0" indent="0" algn="ctr">
              <a:buNone/>
              <a:defRPr sz="1200" b="0">
                <a:solidFill>
                  <a:schemeClr val="tx1"/>
                </a:solidFill>
                <a:latin typeface="Myriad Pro" pitchFamily="34" charset="0"/>
              </a:defRPr>
            </a:lvl1pPr>
          </a:lstStyle>
          <a:p>
            <a:pPr lvl="0"/>
            <a:r>
              <a:rPr lang="en-US" noProof="0" dirty="0" smtClean="0"/>
              <a:t>Speaker</a:t>
            </a:r>
          </a:p>
        </p:txBody>
      </p:sp>
      <p:sp>
        <p:nvSpPr>
          <p:cNvPr id="19" name="Tekstiruutu 18"/>
          <p:cNvSpPr txBox="1"/>
          <p:nvPr userDrawn="1"/>
        </p:nvSpPr>
        <p:spPr>
          <a:xfrm>
            <a:off x="1619672" y="719621"/>
            <a:ext cx="5616624" cy="535531"/>
          </a:xfrm>
          <a:prstGeom prst="rect">
            <a:avLst/>
          </a:prstGeom>
          <a:noFill/>
        </p:spPr>
        <p:txBody>
          <a:bodyPr wrap="square" rtlCol="0">
            <a:spAutoFit/>
          </a:bodyPr>
          <a:lstStyle/>
          <a:p>
            <a:pPr lvl="0">
              <a:lnSpc>
                <a:spcPct val="120000"/>
              </a:lnSpc>
            </a:pPr>
            <a:r>
              <a:rPr lang="en-US" sz="1200" b="0" i="1" noProof="0" dirty="0" smtClean="0">
                <a:latin typeface="Myriad Pro" pitchFamily="34" charset="0"/>
              </a:rPr>
              <a:t>Integrated Planning and Partnership Model </a:t>
            </a:r>
            <a:br>
              <a:rPr lang="en-US" sz="1200" b="0" i="1" noProof="0" dirty="0" smtClean="0">
                <a:latin typeface="Myriad Pro" pitchFamily="34" charset="0"/>
              </a:rPr>
            </a:br>
            <a:r>
              <a:rPr lang="en-US" sz="1200" b="0" i="1" noProof="0" dirty="0" smtClean="0">
                <a:latin typeface="Myriad Pro" pitchFamily="34" charset="0"/>
              </a:rPr>
              <a:t>for Brownfield Regeneration</a:t>
            </a:r>
            <a:endParaRPr lang="en-US" sz="1200" b="0" i="1" noProof="0" dirty="0">
              <a:latin typeface="Myriad Pro" pitchFamily="34" charset="0"/>
            </a:endParaRPr>
          </a:p>
        </p:txBody>
      </p:sp>
      <p:pic>
        <p:nvPicPr>
          <p:cNvPr id="20" name="Kuva 1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41837" y="417173"/>
            <a:ext cx="1136479" cy="1139619"/>
          </a:xfrm>
          <a:prstGeom prst="rect">
            <a:avLst/>
          </a:prstGeom>
        </p:spPr>
      </p:pic>
    </p:spTree>
    <p:extLst>
      <p:ext uri="{BB962C8B-B14F-4D97-AF65-F5344CB8AC3E}">
        <p14:creationId xmlns:p14="http://schemas.microsoft.com/office/powerpoint/2010/main" val="239987357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aturs">
    <p:spTree>
      <p:nvGrpSpPr>
        <p:cNvPr id="1" name=""/>
        <p:cNvGrpSpPr/>
        <p:nvPr/>
      </p:nvGrpSpPr>
      <p:grpSpPr>
        <a:xfrm>
          <a:off x="0" y="0"/>
          <a:ext cx="0" cy="0"/>
          <a:chOff x="0" y="0"/>
          <a:chExt cx="0" cy="0"/>
        </a:xfrm>
      </p:grpSpPr>
      <p:pic>
        <p:nvPicPr>
          <p:cNvPr id="11" name="Kuva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34000" y="5187600"/>
            <a:ext cx="1688980" cy="1648445"/>
          </a:xfrm>
          <a:prstGeom prst="rect">
            <a:avLst/>
          </a:prstGeom>
        </p:spPr>
      </p:pic>
      <p:sp>
        <p:nvSpPr>
          <p:cNvPr id="2" name="Otsikko 1"/>
          <p:cNvSpPr>
            <a:spLocks noGrp="1"/>
          </p:cNvSpPr>
          <p:nvPr>
            <p:ph type="title" hasCustomPrompt="1"/>
          </p:nvPr>
        </p:nvSpPr>
        <p:spPr>
          <a:xfrm>
            <a:off x="457200" y="1556792"/>
            <a:ext cx="8229600" cy="854968"/>
          </a:xfrm>
        </p:spPr>
        <p:txBody>
          <a:bodyPr>
            <a:normAutofit/>
          </a:bodyPr>
          <a:lstStyle>
            <a:lvl1pPr algn="l">
              <a:defRPr sz="3200" b="1" baseline="0">
                <a:solidFill>
                  <a:srgbClr val="FEB21A"/>
                </a:solidFill>
                <a:latin typeface="Myriad Pro" pitchFamily="34" charset="0"/>
              </a:defRPr>
            </a:lvl1pPr>
          </a:lstStyle>
          <a:p>
            <a:r>
              <a:rPr lang="en-US" noProof="0" dirty="0" smtClean="0"/>
              <a:t>Add the title here</a:t>
            </a:r>
            <a:endParaRPr lang="en-US" noProof="0" dirty="0"/>
          </a:p>
        </p:txBody>
      </p:sp>
      <p:sp>
        <p:nvSpPr>
          <p:cNvPr id="3" name="Sisällön paikkamerkki 2"/>
          <p:cNvSpPr>
            <a:spLocks noGrp="1"/>
          </p:cNvSpPr>
          <p:nvPr>
            <p:ph idx="1" hasCustomPrompt="1"/>
          </p:nvPr>
        </p:nvSpPr>
        <p:spPr>
          <a:xfrm>
            <a:off x="457200" y="2420888"/>
            <a:ext cx="8229600" cy="3888432"/>
          </a:xfrm>
        </p:spPr>
        <p:txBody>
          <a:bodyPr>
            <a:normAutofit/>
          </a:bodyPr>
          <a:lstStyle>
            <a:lvl1pPr marL="468000" indent="-288000">
              <a:lnSpc>
                <a:spcPct val="114000"/>
              </a:lnSpc>
              <a:spcBef>
                <a:spcPts val="0"/>
              </a:spcBef>
              <a:spcAft>
                <a:spcPts val="800"/>
              </a:spcAft>
              <a:buClrTx/>
              <a:buFont typeface="Myriad Pro" panose="020B0503030403020204" pitchFamily="34" charset="0"/>
              <a:buChar char="−"/>
              <a:defRPr sz="1600">
                <a:latin typeface="Myriad Pro" pitchFamily="34" charset="0"/>
              </a:defRPr>
            </a:lvl1pPr>
            <a:lvl2pPr marL="1080000" indent="-216000">
              <a:lnSpc>
                <a:spcPct val="114000"/>
              </a:lnSpc>
              <a:spcBef>
                <a:spcPts val="0"/>
              </a:spcBef>
              <a:spcAft>
                <a:spcPts val="800"/>
              </a:spcAft>
              <a:buClr>
                <a:srgbClr val="FEB21A"/>
              </a:buClr>
              <a:buFont typeface="Wingdings" panose="05000000000000000000" pitchFamily="2" charset="2"/>
              <a:buChar char="§"/>
              <a:defRPr sz="1200">
                <a:latin typeface="Myriad Pro" pitchFamily="34" charset="0"/>
              </a:defRPr>
            </a:lvl2pPr>
            <a:lvl3pPr>
              <a:defRPr sz="1800">
                <a:latin typeface="Myriad Pro" pitchFamily="34" charset="0"/>
              </a:defRPr>
            </a:lvl3pPr>
            <a:lvl4pPr>
              <a:defRPr sz="1600">
                <a:latin typeface="Myriad Pro" pitchFamily="34" charset="0"/>
              </a:defRPr>
            </a:lvl4pPr>
            <a:lvl5pPr>
              <a:defRPr sz="1600">
                <a:latin typeface="Myriad Pro" pitchFamily="34" charset="0"/>
              </a:defRPr>
            </a:lvl5pPr>
          </a:lstStyle>
          <a:p>
            <a:pPr lvl="0"/>
            <a:r>
              <a:rPr lang="en-US" noProof="0" dirty="0" smtClean="0"/>
              <a:t>Text</a:t>
            </a:r>
          </a:p>
          <a:p>
            <a:pPr lvl="1"/>
            <a:r>
              <a:rPr lang="en-US" noProof="0" dirty="0" smtClean="0"/>
              <a:t>Text</a:t>
            </a:r>
          </a:p>
        </p:txBody>
      </p:sp>
      <p:pic>
        <p:nvPicPr>
          <p:cNvPr id="14" name="Kuva 1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41837" y="417173"/>
            <a:ext cx="1136479" cy="1139619"/>
          </a:xfrm>
          <a:prstGeom prst="rect">
            <a:avLst/>
          </a:prstGeom>
        </p:spPr>
      </p:pic>
      <p:sp>
        <p:nvSpPr>
          <p:cNvPr id="9" name="Text Placeholder 4"/>
          <p:cNvSpPr>
            <a:spLocks noGrp="1"/>
          </p:cNvSpPr>
          <p:nvPr>
            <p:ph type="body" sz="quarter" idx="10" hasCustomPrompt="1"/>
          </p:nvPr>
        </p:nvSpPr>
        <p:spPr>
          <a:xfrm>
            <a:off x="1619672" y="726811"/>
            <a:ext cx="3960440" cy="520344"/>
          </a:xfrm>
        </p:spPr>
        <p:txBody>
          <a:bodyPr>
            <a:noAutofit/>
          </a:bodyPr>
          <a:lstStyle>
            <a:lvl1pPr marL="0" indent="0">
              <a:lnSpc>
                <a:spcPct val="120000"/>
              </a:lnSpc>
              <a:spcBef>
                <a:spcPts val="0"/>
              </a:spcBef>
              <a:buFontTx/>
              <a:buNone/>
              <a:defRPr sz="1200" b="0" i="1" baseline="0">
                <a:solidFill>
                  <a:schemeClr val="tx1"/>
                </a:solidFill>
                <a:latin typeface="Myriad Pro" panose="020B0503030403020204" pitchFamily="34" charset="0"/>
              </a:defRPr>
            </a:lvl1pPr>
          </a:lstStyle>
          <a:p>
            <a:pPr lvl="0"/>
            <a:r>
              <a:rPr lang="en-US" dirty="0" smtClean="0"/>
              <a:t>Add the presentation’s main title here. Share it into two lines if it’s long enough. If not, center one line with the logo.</a:t>
            </a:r>
          </a:p>
        </p:txBody>
      </p:sp>
    </p:spTree>
    <p:extLst>
      <p:ext uri="{BB962C8B-B14F-4D97-AF65-F5344CB8AC3E}">
        <p14:creationId xmlns:p14="http://schemas.microsoft.com/office/powerpoint/2010/main" val="385002955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and image">
    <p:spTree>
      <p:nvGrpSpPr>
        <p:cNvPr id="1" name=""/>
        <p:cNvGrpSpPr/>
        <p:nvPr/>
      </p:nvGrpSpPr>
      <p:grpSpPr>
        <a:xfrm>
          <a:off x="0" y="0"/>
          <a:ext cx="0" cy="0"/>
          <a:chOff x="0" y="0"/>
          <a:chExt cx="0" cy="0"/>
        </a:xfrm>
      </p:grpSpPr>
      <p:sp>
        <p:nvSpPr>
          <p:cNvPr id="2" name="Otsikko 1"/>
          <p:cNvSpPr>
            <a:spLocks noGrp="1"/>
          </p:cNvSpPr>
          <p:nvPr>
            <p:ph type="title" hasCustomPrompt="1"/>
          </p:nvPr>
        </p:nvSpPr>
        <p:spPr>
          <a:xfrm>
            <a:off x="457200" y="1556792"/>
            <a:ext cx="4042792" cy="864096"/>
          </a:xfrm>
        </p:spPr>
        <p:txBody>
          <a:bodyPr>
            <a:normAutofit/>
          </a:bodyPr>
          <a:lstStyle>
            <a:lvl1pPr algn="l">
              <a:defRPr sz="3200" b="1">
                <a:solidFill>
                  <a:srgbClr val="FEB21A"/>
                </a:solidFill>
                <a:latin typeface="Myriad Pro" pitchFamily="34" charset="0"/>
              </a:defRPr>
            </a:lvl1pPr>
          </a:lstStyle>
          <a:p>
            <a:r>
              <a:rPr lang="en-US" noProof="0" dirty="0" smtClean="0"/>
              <a:t>Add the title here</a:t>
            </a:r>
            <a:endParaRPr lang="en-US" noProof="0" dirty="0"/>
          </a:p>
        </p:txBody>
      </p:sp>
      <p:sp>
        <p:nvSpPr>
          <p:cNvPr id="11" name="Sisällön paikkamerkki 2"/>
          <p:cNvSpPr>
            <a:spLocks noGrp="1"/>
          </p:cNvSpPr>
          <p:nvPr>
            <p:ph idx="10" hasCustomPrompt="1"/>
          </p:nvPr>
        </p:nvSpPr>
        <p:spPr>
          <a:xfrm>
            <a:off x="452769" y="2420888"/>
            <a:ext cx="4047223" cy="3960440"/>
          </a:xfrm>
        </p:spPr>
        <p:txBody>
          <a:bodyPr>
            <a:normAutofit/>
          </a:bodyPr>
          <a:lstStyle>
            <a:lvl1pPr marL="468000" indent="-288000">
              <a:lnSpc>
                <a:spcPct val="114000"/>
              </a:lnSpc>
              <a:spcBef>
                <a:spcPts val="0"/>
              </a:spcBef>
              <a:spcAft>
                <a:spcPts val="800"/>
              </a:spcAft>
              <a:buClrTx/>
              <a:buFont typeface="Myriad Pro" panose="020B0503030403020204" pitchFamily="34" charset="0"/>
              <a:buChar char="−"/>
              <a:defRPr sz="1600">
                <a:latin typeface="Myriad Pro" pitchFamily="34" charset="0"/>
              </a:defRPr>
            </a:lvl1pPr>
            <a:lvl2pPr marL="1080000" indent="-216000">
              <a:lnSpc>
                <a:spcPct val="114000"/>
              </a:lnSpc>
              <a:spcBef>
                <a:spcPts val="0"/>
              </a:spcBef>
              <a:spcAft>
                <a:spcPts val="800"/>
              </a:spcAft>
              <a:buClr>
                <a:srgbClr val="FEB21A"/>
              </a:buClr>
              <a:buFont typeface="Wingdings" panose="05000000000000000000" pitchFamily="2" charset="2"/>
              <a:buChar char="§"/>
              <a:defRPr sz="1200">
                <a:latin typeface="Myriad Pro" pitchFamily="34" charset="0"/>
              </a:defRPr>
            </a:lvl2pPr>
            <a:lvl3pPr>
              <a:defRPr sz="1800">
                <a:latin typeface="Myriad Pro" pitchFamily="34" charset="0"/>
              </a:defRPr>
            </a:lvl3pPr>
            <a:lvl4pPr>
              <a:defRPr sz="1600">
                <a:latin typeface="Myriad Pro" pitchFamily="34" charset="0"/>
              </a:defRPr>
            </a:lvl4pPr>
            <a:lvl5pPr>
              <a:defRPr sz="1600">
                <a:latin typeface="Myriad Pro" pitchFamily="34" charset="0"/>
              </a:defRPr>
            </a:lvl5pPr>
          </a:lstStyle>
          <a:p>
            <a:pPr lvl="0"/>
            <a:r>
              <a:rPr lang="en-US" noProof="0" dirty="0" smtClean="0"/>
              <a:t>Text</a:t>
            </a:r>
          </a:p>
          <a:p>
            <a:pPr lvl="1"/>
            <a:r>
              <a:rPr lang="en-US" noProof="0" dirty="0" smtClean="0"/>
              <a:t>Text</a:t>
            </a:r>
          </a:p>
        </p:txBody>
      </p:sp>
      <p:sp>
        <p:nvSpPr>
          <p:cNvPr id="16" name="Kuvan paikkamerkki 15"/>
          <p:cNvSpPr>
            <a:spLocks noGrp="1"/>
          </p:cNvSpPr>
          <p:nvPr>
            <p:ph type="pic" sz="quarter" idx="12" hasCustomPrompt="1"/>
          </p:nvPr>
        </p:nvSpPr>
        <p:spPr>
          <a:xfrm>
            <a:off x="4932040" y="0"/>
            <a:ext cx="4211960" cy="6858000"/>
          </a:xfrm>
        </p:spPr>
        <p:txBody>
          <a:bodyPr anchor="ctr">
            <a:normAutofit/>
          </a:bodyPr>
          <a:lstStyle>
            <a:lvl1pPr marL="0" indent="0" algn="ctr">
              <a:buNone/>
              <a:defRPr sz="1600">
                <a:latin typeface="Myriad Pro" pitchFamily="34" charset="0"/>
              </a:defRPr>
            </a:lvl1pPr>
          </a:lstStyle>
          <a:p>
            <a:r>
              <a:rPr lang="fi-FI" dirty="0" err="1" smtClean="0"/>
              <a:t>Add</a:t>
            </a:r>
            <a:r>
              <a:rPr lang="fi-FI" dirty="0" smtClean="0"/>
              <a:t> an image </a:t>
            </a:r>
            <a:r>
              <a:rPr lang="fi-FI" dirty="0" err="1" smtClean="0"/>
              <a:t>here</a:t>
            </a:r>
            <a:r>
              <a:rPr lang="fi-FI" dirty="0" smtClean="0"/>
              <a:t> </a:t>
            </a:r>
            <a:r>
              <a:rPr lang="fi-FI" dirty="0" err="1" smtClean="0"/>
              <a:t>by</a:t>
            </a:r>
            <a:r>
              <a:rPr lang="fi-FI" dirty="0" smtClean="0"/>
              <a:t> </a:t>
            </a:r>
            <a:r>
              <a:rPr lang="fi-FI" dirty="0" err="1" smtClean="0"/>
              <a:t>pressing</a:t>
            </a:r>
            <a:r>
              <a:rPr lang="fi-FI" dirty="0" smtClean="0"/>
              <a:t> </a:t>
            </a:r>
            <a:br>
              <a:rPr lang="fi-FI" dirty="0" smtClean="0"/>
            </a:br>
            <a:r>
              <a:rPr lang="fi-FI" dirty="0" smtClean="0"/>
              <a:t>an </a:t>
            </a:r>
            <a:r>
              <a:rPr lang="fi-FI" dirty="0" err="1" smtClean="0"/>
              <a:t>icon</a:t>
            </a:r>
            <a:r>
              <a:rPr lang="fi-FI" dirty="0" smtClean="0"/>
              <a:t> in </a:t>
            </a:r>
            <a:r>
              <a:rPr lang="fi-FI" dirty="0" err="1" smtClean="0"/>
              <a:t>the</a:t>
            </a:r>
            <a:r>
              <a:rPr lang="fi-FI" dirty="0" smtClean="0"/>
              <a:t> </a:t>
            </a:r>
            <a:r>
              <a:rPr lang="fi-FI" dirty="0" err="1" smtClean="0"/>
              <a:t>middle</a:t>
            </a:r>
            <a:endParaRPr lang="en-US" dirty="0"/>
          </a:p>
        </p:txBody>
      </p:sp>
      <p:pic>
        <p:nvPicPr>
          <p:cNvPr id="12" name="Kuva 1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41837" y="417173"/>
            <a:ext cx="1136479" cy="1139619"/>
          </a:xfrm>
          <a:prstGeom prst="rect">
            <a:avLst/>
          </a:prstGeom>
        </p:spPr>
      </p:pic>
      <p:sp>
        <p:nvSpPr>
          <p:cNvPr id="15" name="Text Placeholder 4"/>
          <p:cNvSpPr>
            <a:spLocks noGrp="1"/>
          </p:cNvSpPr>
          <p:nvPr>
            <p:ph type="body" sz="quarter" idx="13" hasCustomPrompt="1"/>
          </p:nvPr>
        </p:nvSpPr>
        <p:spPr>
          <a:xfrm>
            <a:off x="1619672" y="726811"/>
            <a:ext cx="3960440" cy="520344"/>
          </a:xfrm>
        </p:spPr>
        <p:txBody>
          <a:bodyPr>
            <a:noAutofit/>
          </a:bodyPr>
          <a:lstStyle>
            <a:lvl1pPr marL="0" indent="0">
              <a:lnSpc>
                <a:spcPct val="120000"/>
              </a:lnSpc>
              <a:spcBef>
                <a:spcPts val="0"/>
              </a:spcBef>
              <a:buFontTx/>
              <a:buNone/>
              <a:defRPr sz="1200" b="0" i="1" baseline="0">
                <a:solidFill>
                  <a:schemeClr val="tx1"/>
                </a:solidFill>
                <a:latin typeface="Myriad Pro" panose="020B0503030403020204" pitchFamily="34" charset="0"/>
              </a:defRPr>
            </a:lvl1pPr>
          </a:lstStyle>
          <a:p>
            <a:pPr lvl="0"/>
            <a:r>
              <a:rPr lang="en-US" dirty="0" smtClean="0"/>
              <a:t>Add the presentation’s main title here. Share it into two lines if it’s long enough. If not, center one line with the logo.</a:t>
            </a:r>
          </a:p>
        </p:txBody>
      </p:sp>
    </p:spTree>
    <p:extLst>
      <p:ext uri="{BB962C8B-B14F-4D97-AF65-F5344CB8AC3E}">
        <p14:creationId xmlns:p14="http://schemas.microsoft.com/office/powerpoint/2010/main" val="121263742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ig image">
    <p:spTree>
      <p:nvGrpSpPr>
        <p:cNvPr id="1" name=""/>
        <p:cNvGrpSpPr/>
        <p:nvPr/>
      </p:nvGrpSpPr>
      <p:grpSpPr>
        <a:xfrm>
          <a:off x="0" y="0"/>
          <a:ext cx="0" cy="0"/>
          <a:chOff x="0" y="0"/>
          <a:chExt cx="0" cy="0"/>
        </a:xfrm>
      </p:grpSpPr>
      <p:sp>
        <p:nvSpPr>
          <p:cNvPr id="5" name="Kuvan paikkamerkki 15"/>
          <p:cNvSpPr>
            <a:spLocks noGrp="1"/>
          </p:cNvSpPr>
          <p:nvPr>
            <p:ph type="pic" sz="quarter" idx="12" hasCustomPrompt="1"/>
          </p:nvPr>
        </p:nvSpPr>
        <p:spPr>
          <a:xfrm>
            <a:off x="0" y="0"/>
            <a:ext cx="9144000" cy="5445224"/>
          </a:xfrm>
        </p:spPr>
        <p:txBody>
          <a:bodyPr anchor="ctr">
            <a:normAutofit/>
          </a:bodyPr>
          <a:lstStyle>
            <a:lvl1pPr marL="0" indent="0" algn="ctr">
              <a:buNone/>
              <a:defRPr sz="1600">
                <a:latin typeface="Myriad Pro" pitchFamily="34" charset="0"/>
              </a:defRPr>
            </a:lvl1pPr>
          </a:lstStyle>
          <a:p>
            <a:r>
              <a:rPr lang="fi-FI" dirty="0" err="1" smtClean="0"/>
              <a:t>Add</a:t>
            </a:r>
            <a:r>
              <a:rPr lang="fi-FI" dirty="0" smtClean="0"/>
              <a:t> an image </a:t>
            </a:r>
            <a:r>
              <a:rPr lang="fi-FI" dirty="0" err="1" smtClean="0"/>
              <a:t>here</a:t>
            </a:r>
            <a:r>
              <a:rPr lang="fi-FI" dirty="0" smtClean="0"/>
              <a:t> </a:t>
            </a:r>
            <a:r>
              <a:rPr lang="fi-FI" dirty="0" err="1" smtClean="0"/>
              <a:t>by</a:t>
            </a:r>
            <a:r>
              <a:rPr lang="fi-FI" dirty="0" smtClean="0"/>
              <a:t> </a:t>
            </a:r>
            <a:r>
              <a:rPr lang="fi-FI" dirty="0" err="1" smtClean="0"/>
              <a:t>pressing</a:t>
            </a:r>
            <a:r>
              <a:rPr lang="fi-FI" dirty="0" smtClean="0"/>
              <a:t> an </a:t>
            </a:r>
            <a:r>
              <a:rPr lang="fi-FI" dirty="0" err="1" smtClean="0"/>
              <a:t>icon</a:t>
            </a:r>
            <a:r>
              <a:rPr lang="fi-FI" dirty="0" smtClean="0"/>
              <a:t> in </a:t>
            </a:r>
            <a:r>
              <a:rPr lang="fi-FI" dirty="0" err="1" smtClean="0"/>
              <a:t>the</a:t>
            </a:r>
            <a:r>
              <a:rPr lang="fi-FI" dirty="0" smtClean="0"/>
              <a:t> </a:t>
            </a:r>
            <a:r>
              <a:rPr lang="fi-FI" dirty="0" err="1" smtClean="0"/>
              <a:t>middle</a:t>
            </a:r>
            <a:endParaRPr lang="en-US" dirty="0"/>
          </a:p>
        </p:txBody>
      </p:sp>
      <p:sp>
        <p:nvSpPr>
          <p:cNvPr id="6" name="Otsikko 1"/>
          <p:cNvSpPr>
            <a:spLocks noGrp="1"/>
          </p:cNvSpPr>
          <p:nvPr>
            <p:ph type="title" hasCustomPrompt="1"/>
          </p:nvPr>
        </p:nvSpPr>
        <p:spPr>
          <a:xfrm>
            <a:off x="467544" y="5589240"/>
            <a:ext cx="8208912" cy="432048"/>
          </a:xfrm>
        </p:spPr>
        <p:txBody>
          <a:bodyPr>
            <a:normAutofit/>
          </a:bodyPr>
          <a:lstStyle>
            <a:lvl1pPr algn="l">
              <a:defRPr sz="2000" b="1">
                <a:solidFill>
                  <a:srgbClr val="FEB21A"/>
                </a:solidFill>
                <a:latin typeface="Myriad Pro" pitchFamily="34" charset="0"/>
              </a:defRPr>
            </a:lvl1pPr>
          </a:lstStyle>
          <a:p>
            <a:r>
              <a:rPr lang="en-US" noProof="0" dirty="0" smtClean="0"/>
              <a:t>Add the title here</a:t>
            </a:r>
            <a:endParaRPr lang="en-US" noProof="0" dirty="0"/>
          </a:p>
        </p:txBody>
      </p:sp>
      <p:sp>
        <p:nvSpPr>
          <p:cNvPr id="7" name="Sisällön paikkamerkki 2"/>
          <p:cNvSpPr>
            <a:spLocks noGrp="1"/>
          </p:cNvSpPr>
          <p:nvPr>
            <p:ph idx="10" hasCustomPrompt="1"/>
          </p:nvPr>
        </p:nvSpPr>
        <p:spPr>
          <a:xfrm>
            <a:off x="467544" y="6021288"/>
            <a:ext cx="8208912" cy="648072"/>
          </a:xfrm>
        </p:spPr>
        <p:txBody>
          <a:bodyPr>
            <a:normAutofit/>
          </a:bodyPr>
          <a:lstStyle>
            <a:lvl1pPr marL="0" indent="0">
              <a:lnSpc>
                <a:spcPct val="113000"/>
              </a:lnSpc>
              <a:spcBef>
                <a:spcPts val="0"/>
              </a:spcBef>
              <a:spcAft>
                <a:spcPts val="800"/>
              </a:spcAft>
              <a:buClrTx/>
              <a:buFont typeface="Myriad Pro" panose="020B0503030403020204" pitchFamily="34" charset="0"/>
              <a:buNone/>
              <a:defRPr sz="1400">
                <a:latin typeface="Myriad Pro" pitchFamily="34" charset="0"/>
              </a:defRPr>
            </a:lvl1pPr>
            <a:lvl2pPr marL="864000" indent="0">
              <a:lnSpc>
                <a:spcPct val="114000"/>
              </a:lnSpc>
              <a:spcBef>
                <a:spcPts val="0"/>
              </a:spcBef>
              <a:spcAft>
                <a:spcPts val="800"/>
              </a:spcAft>
              <a:buClrTx/>
              <a:buFont typeface="Myriad Pro" pitchFamily="34" charset="0"/>
              <a:buNone/>
              <a:defRPr sz="1200">
                <a:latin typeface="Myriad Pro" pitchFamily="34" charset="0"/>
              </a:defRPr>
            </a:lvl2pPr>
            <a:lvl3pPr>
              <a:defRPr sz="1800">
                <a:latin typeface="Myriad Pro" pitchFamily="34" charset="0"/>
              </a:defRPr>
            </a:lvl3pPr>
            <a:lvl4pPr>
              <a:defRPr sz="1600">
                <a:latin typeface="Myriad Pro" pitchFamily="34" charset="0"/>
              </a:defRPr>
            </a:lvl4pPr>
            <a:lvl5pPr>
              <a:defRPr sz="1600">
                <a:latin typeface="Myriad Pro" pitchFamily="34" charset="0"/>
              </a:defRPr>
            </a:lvl5pPr>
          </a:lstStyle>
          <a:p>
            <a:pPr lvl="0"/>
            <a:r>
              <a:rPr lang="en-US" noProof="0" dirty="0" smtClean="0"/>
              <a:t>Text</a:t>
            </a:r>
          </a:p>
        </p:txBody>
      </p:sp>
    </p:spTree>
    <p:extLst>
      <p:ext uri="{BB962C8B-B14F-4D97-AF65-F5344CB8AC3E}">
        <p14:creationId xmlns:p14="http://schemas.microsoft.com/office/powerpoint/2010/main" val="249470923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act 1">
    <p:spTree>
      <p:nvGrpSpPr>
        <p:cNvPr id="1" name=""/>
        <p:cNvGrpSpPr/>
        <p:nvPr/>
      </p:nvGrpSpPr>
      <p:grpSpPr>
        <a:xfrm>
          <a:off x="0" y="0"/>
          <a:ext cx="0" cy="0"/>
          <a:chOff x="0" y="0"/>
          <a:chExt cx="0" cy="0"/>
        </a:xfrm>
      </p:grpSpPr>
      <p:pic>
        <p:nvPicPr>
          <p:cNvPr id="9" name="Kuva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40699" y="6303031"/>
            <a:ext cx="2462603" cy="438337"/>
          </a:xfrm>
          <a:prstGeom prst="rect">
            <a:avLst/>
          </a:prstGeom>
        </p:spPr>
      </p:pic>
      <p:sp>
        <p:nvSpPr>
          <p:cNvPr id="2" name="Otsikko 1"/>
          <p:cNvSpPr>
            <a:spLocks noGrp="1"/>
          </p:cNvSpPr>
          <p:nvPr>
            <p:ph type="ctrTitle" hasCustomPrompt="1"/>
          </p:nvPr>
        </p:nvSpPr>
        <p:spPr>
          <a:xfrm>
            <a:off x="1619672" y="1484784"/>
            <a:ext cx="6984776" cy="648072"/>
          </a:xfrm>
        </p:spPr>
        <p:txBody>
          <a:bodyPr>
            <a:normAutofit/>
          </a:bodyPr>
          <a:lstStyle>
            <a:lvl1pPr algn="l">
              <a:defRPr sz="3600" b="1" baseline="0">
                <a:solidFill>
                  <a:srgbClr val="FEB21A"/>
                </a:solidFill>
                <a:latin typeface="Myriad Pro" pitchFamily="34" charset="0"/>
              </a:defRPr>
            </a:lvl1pPr>
          </a:lstStyle>
          <a:p>
            <a:r>
              <a:rPr lang="en-US" noProof="0" dirty="0" smtClean="0"/>
              <a:t>Add the “thank you” here</a:t>
            </a:r>
            <a:endParaRPr lang="en-US" noProof="0" dirty="0"/>
          </a:p>
        </p:txBody>
      </p:sp>
      <p:sp>
        <p:nvSpPr>
          <p:cNvPr id="15" name="Tekstin paikkamerkki 11"/>
          <p:cNvSpPr>
            <a:spLocks noGrp="1"/>
          </p:cNvSpPr>
          <p:nvPr>
            <p:ph type="body" sz="quarter" idx="12" hasCustomPrompt="1"/>
          </p:nvPr>
        </p:nvSpPr>
        <p:spPr>
          <a:xfrm>
            <a:off x="1619672" y="2204864"/>
            <a:ext cx="4922006" cy="1368152"/>
          </a:xfrm>
        </p:spPr>
        <p:txBody>
          <a:bodyPr>
            <a:noAutofit/>
          </a:bodyPr>
          <a:lstStyle>
            <a:lvl1pPr marL="0" indent="0" algn="l">
              <a:lnSpc>
                <a:spcPct val="100000"/>
              </a:lnSpc>
              <a:buNone/>
              <a:defRPr sz="1200" b="0" baseline="0">
                <a:solidFill>
                  <a:schemeClr val="tx1"/>
                </a:solidFill>
                <a:latin typeface="Myriad Pro" pitchFamily="34" charset="0"/>
              </a:defRPr>
            </a:lvl1pPr>
          </a:lstStyle>
          <a:p>
            <a:r>
              <a:rPr lang="en-US" noProof="0" dirty="0" smtClean="0"/>
              <a:t>Contact information</a:t>
            </a:r>
            <a:endParaRPr lang="en-US" noProof="0" dirty="0"/>
          </a:p>
        </p:txBody>
      </p:sp>
      <p:sp>
        <p:nvSpPr>
          <p:cNvPr id="11" name="Tekstiruutu 10"/>
          <p:cNvSpPr txBox="1"/>
          <p:nvPr userDrawn="1"/>
        </p:nvSpPr>
        <p:spPr>
          <a:xfrm>
            <a:off x="5724128" y="6373573"/>
            <a:ext cx="3240360" cy="295787"/>
          </a:xfrm>
          <a:prstGeom prst="rect">
            <a:avLst/>
          </a:prstGeom>
          <a:noFill/>
        </p:spPr>
        <p:txBody>
          <a:bodyPr wrap="square" rtlCol="0">
            <a:spAutoFit/>
          </a:bodyPr>
          <a:lstStyle/>
          <a:p>
            <a:pPr lvl="0" algn="r">
              <a:lnSpc>
                <a:spcPct val="120000"/>
              </a:lnSpc>
            </a:pPr>
            <a:r>
              <a:rPr lang="en-US" sz="1200" b="1" noProof="0" dirty="0" smtClean="0">
                <a:solidFill>
                  <a:srgbClr val="FEB21A"/>
                </a:solidFill>
                <a:latin typeface="Myriad Pro" pitchFamily="34" charset="0"/>
              </a:rPr>
              <a:t>www.balticurbanlab.eu</a:t>
            </a:r>
            <a:endParaRPr lang="en-US" sz="1200" b="1" noProof="0" dirty="0">
              <a:solidFill>
                <a:srgbClr val="FEB21A"/>
              </a:solidFill>
              <a:latin typeface="Myriad Pro" pitchFamily="34" charset="0"/>
            </a:endParaRPr>
          </a:p>
        </p:txBody>
      </p:sp>
      <p:pic>
        <p:nvPicPr>
          <p:cNvPr id="14" name="Kuva 1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41837" y="417173"/>
            <a:ext cx="1136479" cy="1139619"/>
          </a:xfrm>
          <a:prstGeom prst="rect">
            <a:avLst/>
          </a:prstGeom>
        </p:spPr>
      </p:pic>
      <p:sp>
        <p:nvSpPr>
          <p:cNvPr id="21" name="Text Placeholder 4"/>
          <p:cNvSpPr>
            <a:spLocks noGrp="1"/>
          </p:cNvSpPr>
          <p:nvPr>
            <p:ph type="body" sz="quarter" idx="10" hasCustomPrompt="1"/>
          </p:nvPr>
        </p:nvSpPr>
        <p:spPr>
          <a:xfrm>
            <a:off x="1619672" y="726811"/>
            <a:ext cx="3960440" cy="520344"/>
          </a:xfrm>
        </p:spPr>
        <p:txBody>
          <a:bodyPr>
            <a:noAutofit/>
          </a:bodyPr>
          <a:lstStyle>
            <a:lvl1pPr marL="0" indent="0">
              <a:lnSpc>
                <a:spcPct val="120000"/>
              </a:lnSpc>
              <a:spcBef>
                <a:spcPts val="0"/>
              </a:spcBef>
              <a:buFontTx/>
              <a:buNone/>
              <a:defRPr sz="1200" b="0" i="1" baseline="0">
                <a:solidFill>
                  <a:schemeClr val="tx1"/>
                </a:solidFill>
                <a:latin typeface="Myriad Pro" panose="020B0503030403020204" pitchFamily="34" charset="0"/>
              </a:defRPr>
            </a:lvl1pPr>
          </a:lstStyle>
          <a:p>
            <a:pPr lvl="0"/>
            <a:r>
              <a:rPr lang="en-US" dirty="0" smtClean="0"/>
              <a:t>Add the presentation’s main title here. Share it into two lines if it’s long enough. If not, center one line with the logo.</a:t>
            </a:r>
          </a:p>
        </p:txBody>
      </p:sp>
      <p:sp>
        <p:nvSpPr>
          <p:cNvPr id="23" name="Kuvan paikkamerkki 15"/>
          <p:cNvSpPr>
            <a:spLocks noGrp="1"/>
          </p:cNvSpPr>
          <p:nvPr>
            <p:ph type="pic" sz="quarter" idx="13" hasCustomPrompt="1"/>
          </p:nvPr>
        </p:nvSpPr>
        <p:spPr>
          <a:xfrm>
            <a:off x="0" y="3816000"/>
            <a:ext cx="9144000" cy="2361864"/>
          </a:xfrm>
        </p:spPr>
        <p:txBody>
          <a:bodyPr anchor="ctr">
            <a:normAutofit/>
          </a:bodyPr>
          <a:lstStyle>
            <a:lvl1pPr marL="0" indent="0" algn="ctr">
              <a:buNone/>
              <a:defRPr sz="1600">
                <a:latin typeface="Myriad Pro" pitchFamily="34" charset="0"/>
              </a:defRPr>
            </a:lvl1pPr>
          </a:lstStyle>
          <a:p>
            <a:r>
              <a:rPr lang="fi-FI" dirty="0" err="1" smtClean="0"/>
              <a:t>Add</a:t>
            </a:r>
            <a:r>
              <a:rPr lang="fi-FI" dirty="0" smtClean="0"/>
              <a:t> an image </a:t>
            </a:r>
            <a:r>
              <a:rPr lang="fi-FI" dirty="0" err="1" smtClean="0"/>
              <a:t>here</a:t>
            </a:r>
            <a:r>
              <a:rPr lang="fi-FI" dirty="0" smtClean="0"/>
              <a:t> </a:t>
            </a:r>
            <a:r>
              <a:rPr lang="fi-FI" dirty="0" err="1" smtClean="0"/>
              <a:t>by</a:t>
            </a:r>
            <a:r>
              <a:rPr lang="fi-FI" dirty="0" smtClean="0"/>
              <a:t> </a:t>
            </a:r>
            <a:r>
              <a:rPr lang="fi-FI" dirty="0" err="1" smtClean="0"/>
              <a:t>pressing</a:t>
            </a:r>
            <a:r>
              <a:rPr lang="fi-FI" dirty="0" smtClean="0"/>
              <a:t> an </a:t>
            </a:r>
            <a:r>
              <a:rPr lang="fi-FI" dirty="0" err="1" smtClean="0"/>
              <a:t>icon</a:t>
            </a:r>
            <a:r>
              <a:rPr lang="fi-FI" dirty="0" smtClean="0"/>
              <a:t> in </a:t>
            </a:r>
            <a:r>
              <a:rPr lang="fi-FI" dirty="0" err="1" smtClean="0"/>
              <a:t>the</a:t>
            </a:r>
            <a:r>
              <a:rPr lang="fi-FI" dirty="0" smtClean="0"/>
              <a:t> </a:t>
            </a:r>
            <a:r>
              <a:rPr lang="fi-FI" dirty="0" err="1" smtClean="0"/>
              <a:t>middle</a:t>
            </a:r>
            <a:endParaRPr lang="en-US" dirty="0"/>
          </a:p>
        </p:txBody>
      </p:sp>
    </p:spTree>
    <p:extLst>
      <p:ext uri="{BB962C8B-B14F-4D97-AF65-F5344CB8AC3E}">
        <p14:creationId xmlns:p14="http://schemas.microsoft.com/office/powerpoint/2010/main" val="371881712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act 2">
    <p:spTree>
      <p:nvGrpSpPr>
        <p:cNvPr id="1" name=""/>
        <p:cNvGrpSpPr/>
        <p:nvPr/>
      </p:nvGrpSpPr>
      <p:grpSpPr>
        <a:xfrm>
          <a:off x="0" y="0"/>
          <a:ext cx="0" cy="0"/>
          <a:chOff x="0" y="0"/>
          <a:chExt cx="0" cy="0"/>
        </a:xfrm>
      </p:grpSpPr>
      <p:pic>
        <p:nvPicPr>
          <p:cNvPr id="9" name="Kuva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40699" y="6303031"/>
            <a:ext cx="2462603" cy="438337"/>
          </a:xfrm>
          <a:prstGeom prst="rect">
            <a:avLst/>
          </a:prstGeom>
        </p:spPr>
      </p:pic>
      <p:sp>
        <p:nvSpPr>
          <p:cNvPr id="2" name="Otsikko 1"/>
          <p:cNvSpPr>
            <a:spLocks noGrp="1"/>
          </p:cNvSpPr>
          <p:nvPr>
            <p:ph type="ctrTitle" hasCustomPrompt="1"/>
          </p:nvPr>
        </p:nvSpPr>
        <p:spPr>
          <a:xfrm>
            <a:off x="1619672" y="1700808"/>
            <a:ext cx="6984776" cy="648072"/>
          </a:xfrm>
        </p:spPr>
        <p:txBody>
          <a:bodyPr>
            <a:normAutofit/>
          </a:bodyPr>
          <a:lstStyle>
            <a:lvl1pPr algn="l">
              <a:defRPr sz="3600" b="1" baseline="0">
                <a:solidFill>
                  <a:srgbClr val="FEB21A"/>
                </a:solidFill>
                <a:latin typeface="Myriad Pro" pitchFamily="34" charset="0"/>
              </a:defRPr>
            </a:lvl1pPr>
          </a:lstStyle>
          <a:p>
            <a:r>
              <a:rPr lang="en-US" noProof="0" dirty="0" smtClean="0"/>
              <a:t>Add the “thank you” here</a:t>
            </a:r>
            <a:endParaRPr lang="en-US" noProof="0" dirty="0"/>
          </a:p>
        </p:txBody>
      </p:sp>
      <p:sp>
        <p:nvSpPr>
          <p:cNvPr id="15" name="Tekstin paikkamerkki 11"/>
          <p:cNvSpPr>
            <a:spLocks noGrp="1"/>
          </p:cNvSpPr>
          <p:nvPr>
            <p:ph type="body" sz="quarter" idx="12" hasCustomPrompt="1"/>
          </p:nvPr>
        </p:nvSpPr>
        <p:spPr>
          <a:xfrm>
            <a:off x="1619672" y="2420888"/>
            <a:ext cx="4922006" cy="1512170"/>
          </a:xfrm>
        </p:spPr>
        <p:txBody>
          <a:bodyPr>
            <a:noAutofit/>
          </a:bodyPr>
          <a:lstStyle>
            <a:lvl1pPr marL="0" indent="0" algn="l">
              <a:lnSpc>
                <a:spcPct val="100000"/>
              </a:lnSpc>
              <a:buNone/>
              <a:defRPr sz="1200" b="0" baseline="0">
                <a:solidFill>
                  <a:schemeClr val="tx1"/>
                </a:solidFill>
                <a:latin typeface="Myriad Pro" pitchFamily="34" charset="0"/>
              </a:defRPr>
            </a:lvl1pPr>
          </a:lstStyle>
          <a:p>
            <a:r>
              <a:rPr lang="en-US" noProof="0" dirty="0" smtClean="0"/>
              <a:t>Contact information</a:t>
            </a:r>
            <a:endParaRPr lang="en-US" noProof="0" dirty="0"/>
          </a:p>
        </p:txBody>
      </p:sp>
      <p:sp>
        <p:nvSpPr>
          <p:cNvPr id="11" name="Tekstiruutu 10"/>
          <p:cNvSpPr txBox="1"/>
          <p:nvPr userDrawn="1"/>
        </p:nvSpPr>
        <p:spPr>
          <a:xfrm>
            <a:off x="5724128" y="6373573"/>
            <a:ext cx="3240360" cy="295787"/>
          </a:xfrm>
          <a:prstGeom prst="rect">
            <a:avLst/>
          </a:prstGeom>
          <a:noFill/>
        </p:spPr>
        <p:txBody>
          <a:bodyPr wrap="square" rtlCol="0">
            <a:spAutoFit/>
          </a:bodyPr>
          <a:lstStyle/>
          <a:p>
            <a:pPr lvl="0" algn="r">
              <a:lnSpc>
                <a:spcPct val="120000"/>
              </a:lnSpc>
            </a:pPr>
            <a:r>
              <a:rPr lang="en-US" sz="1200" b="1" noProof="0" dirty="0" smtClean="0">
                <a:solidFill>
                  <a:srgbClr val="9B9B9B"/>
                </a:solidFill>
                <a:latin typeface="Myriad Pro" pitchFamily="34" charset="0"/>
              </a:rPr>
              <a:t>www.balticurbanlab.eu</a:t>
            </a:r>
            <a:endParaRPr lang="en-US" sz="1200" b="1" noProof="0" dirty="0">
              <a:solidFill>
                <a:srgbClr val="9B9B9B"/>
              </a:solidFill>
              <a:latin typeface="Myriad Pro" pitchFamily="34" charset="0"/>
            </a:endParaRPr>
          </a:p>
        </p:txBody>
      </p:sp>
      <p:pic>
        <p:nvPicPr>
          <p:cNvPr id="16" name="Kuva 1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41837" y="417173"/>
            <a:ext cx="1136479" cy="1139619"/>
          </a:xfrm>
          <a:prstGeom prst="rect">
            <a:avLst/>
          </a:prstGeom>
        </p:spPr>
      </p:pic>
      <p:pic>
        <p:nvPicPr>
          <p:cNvPr id="20" name="Kuva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3430" y="3856209"/>
            <a:ext cx="8977140" cy="2381103"/>
          </a:xfrm>
          <a:prstGeom prst="rect">
            <a:avLst/>
          </a:prstGeom>
        </p:spPr>
      </p:pic>
      <p:sp>
        <p:nvSpPr>
          <p:cNvPr id="22" name="Text Placeholder 4"/>
          <p:cNvSpPr>
            <a:spLocks noGrp="1"/>
          </p:cNvSpPr>
          <p:nvPr>
            <p:ph type="body" sz="quarter" idx="10" hasCustomPrompt="1"/>
          </p:nvPr>
        </p:nvSpPr>
        <p:spPr>
          <a:xfrm>
            <a:off x="1619672" y="726811"/>
            <a:ext cx="3960440" cy="520344"/>
          </a:xfrm>
        </p:spPr>
        <p:txBody>
          <a:bodyPr>
            <a:noAutofit/>
          </a:bodyPr>
          <a:lstStyle>
            <a:lvl1pPr marL="0" indent="0">
              <a:lnSpc>
                <a:spcPct val="120000"/>
              </a:lnSpc>
              <a:spcBef>
                <a:spcPts val="0"/>
              </a:spcBef>
              <a:buFontTx/>
              <a:buNone/>
              <a:defRPr sz="1200" b="0" i="1" baseline="0">
                <a:solidFill>
                  <a:schemeClr val="tx1"/>
                </a:solidFill>
                <a:latin typeface="Myriad Pro" panose="020B0503030403020204" pitchFamily="34" charset="0"/>
              </a:defRPr>
            </a:lvl1pPr>
          </a:lstStyle>
          <a:p>
            <a:pPr lvl="0"/>
            <a:r>
              <a:rPr lang="en-US" dirty="0" smtClean="0"/>
              <a:t>Add the presentation’s main title here. Share it into two lines if it’s long enough. If not, center one line with the logo.</a:t>
            </a:r>
          </a:p>
        </p:txBody>
      </p:sp>
    </p:spTree>
    <p:extLst>
      <p:ext uri="{BB962C8B-B14F-4D97-AF65-F5344CB8AC3E}">
        <p14:creationId xmlns:p14="http://schemas.microsoft.com/office/powerpoint/2010/main" val="62443284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Otsikon paikkamerkki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i-FI" smtClean="0"/>
              <a:t>Muokkaa perustyyl. napsautt.</a:t>
            </a:r>
            <a:endParaRPr lang="fi-FI"/>
          </a:p>
        </p:txBody>
      </p:sp>
      <p:sp>
        <p:nvSpPr>
          <p:cNvPr id="3" name="Tekstin paikkamerkki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i-FI" smtClean="0"/>
              <a:t>Muokkaa tekstin perustyylejä napsauttamalla</a:t>
            </a:r>
          </a:p>
          <a:p>
            <a:pPr lvl="1"/>
            <a:r>
              <a:rPr lang="fi-FI" smtClean="0"/>
              <a:t>toinen taso</a:t>
            </a:r>
          </a:p>
          <a:p>
            <a:pPr lvl="2"/>
            <a:r>
              <a:rPr lang="fi-FI" smtClean="0"/>
              <a:t>kolmas taso</a:t>
            </a:r>
          </a:p>
          <a:p>
            <a:pPr lvl="3"/>
            <a:r>
              <a:rPr lang="fi-FI" smtClean="0"/>
              <a:t>neljäs taso</a:t>
            </a:r>
          </a:p>
          <a:p>
            <a:pPr lvl="4"/>
            <a:r>
              <a:rPr lang="fi-FI" smtClean="0"/>
              <a:t>viides taso</a:t>
            </a:r>
            <a:endParaRPr lang="fi-FI"/>
          </a:p>
        </p:txBody>
      </p:sp>
      <p:sp>
        <p:nvSpPr>
          <p:cNvPr id="4" name="Päivämäärän paikkamerkki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79962F-4665-4194-914B-1D25593D6662}" type="datetimeFigureOut">
              <a:rPr lang="fi-FI" smtClean="0"/>
              <a:t>18.1.2016</a:t>
            </a:fld>
            <a:endParaRPr lang="fi-FI" dirty="0"/>
          </a:p>
        </p:txBody>
      </p:sp>
      <p:sp>
        <p:nvSpPr>
          <p:cNvPr id="5" name="Alatunnisteen paikkamerkki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i-FI" dirty="0"/>
          </a:p>
        </p:txBody>
      </p:sp>
      <p:sp>
        <p:nvSpPr>
          <p:cNvPr id="6" name="Dian numeron paikkamerkki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573DA5-75A3-4FC7-8AB4-1E43DCB5521F}" type="slidenum">
              <a:rPr lang="fi-FI" smtClean="0"/>
              <a:t>‹#›</a:t>
            </a:fld>
            <a:endParaRPr lang="fi-FI" dirty="0"/>
          </a:p>
        </p:txBody>
      </p:sp>
    </p:spTree>
    <p:extLst>
      <p:ext uri="{BB962C8B-B14F-4D97-AF65-F5344CB8AC3E}">
        <p14:creationId xmlns:p14="http://schemas.microsoft.com/office/powerpoint/2010/main" val="600080046"/>
      </p:ext>
    </p:extLst>
  </p:cSld>
  <p:clrMap bg1="lt1" tx1="dk1" bg2="lt2" tx2="dk2" accent1="accent1" accent2="accent2" accent3="accent3" accent4="accent4" accent5="accent5" accent6="accent6" hlink="hlink" folHlink="folHlink"/>
  <p:sldLayoutIdLst>
    <p:sldLayoutId id="2147483660" r:id="rId1"/>
    <p:sldLayoutId id="2147483662" r:id="rId2"/>
    <p:sldLayoutId id="2147483663" r:id="rId3"/>
    <p:sldLayoutId id="2147483655" r:id="rId4"/>
    <p:sldLayoutId id="2147483666" r:id="rId5"/>
    <p:sldLayoutId id="2147483664" r:id="rId6"/>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4.xml"/><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3.xml"/><Relationship Id="rId4" Type="http://schemas.openxmlformats.org/officeDocument/2006/relationships/image" Target="../media/image29.png"/></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3.xml"/><Relationship Id="rId5" Type="http://schemas.openxmlformats.org/officeDocument/2006/relationships/image" Target="../media/image33.png"/><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3.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2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3.xml"/><Relationship Id="rId5" Type="http://schemas.openxmlformats.org/officeDocument/2006/relationships/image" Target="../media/image45.png"/><Relationship Id="rId4" Type="http://schemas.openxmlformats.org/officeDocument/2006/relationships/image" Target="../media/image44.png"/></Relationships>
</file>

<file path=ppt/slides/_rels/slide24.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hyperlink" Target="mailto:guntars.ruskuls@riga.lv" TargetMode="Externa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8.jpeg"/><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11.emf"/></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grausti.riga.lv/" TargetMode="Externa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rmAutofit fontScale="90000"/>
          </a:bodyPr>
          <a:lstStyle/>
          <a:p>
            <a:r>
              <a:rPr lang="lv-LV" dirty="0" smtClean="0"/>
              <a:t>I</a:t>
            </a:r>
            <a:r>
              <a:rPr lang="en-US" dirty="0" err="1" smtClean="0"/>
              <a:t>mportance</a:t>
            </a:r>
            <a:r>
              <a:rPr lang="en-US" dirty="0" smtClean="0"/>
              <a:t> </a:t>
            </a:r>
            <a:r>
              <a:rPr lang="en-US" dirty="0"/>
              <a:t>of brownfield </a:t>
            </a:r>
            <a:r>
              <a:rPr lang="en-US" dirty="0" smtClean="0"/>
              <a:t>regeneration</a:t>
            </a:r>
            <a:r>
              <a:rPr lang="lv-LV" dirty="0" smtClean="0"/>
              <a:t> </a:t>
            </a:r>
            <a:r>
              <a:rPr lang="lv-LV" dirty="0" err="1" smtClean="0"/>
              <a:t>in</a:t>
            </a:r>
            <a:r>
              <a:rPr lang="lv-LV" dirty="0" smtClean="0"/>
              <a:t> </a:t>
            </a:r>
            <a:r>
              <a:rPr lang="lv-LV" dirty="0" err="1" smtClean="0"/>
              <a:t>Riga</a:t>
            </a:r>
            <a:endParaRPr lang="en-US" dirty="0"/>
          </a:p>
        </p:txBody>
      </p:sp>
      <p:sp>
        <p:nvSpPr>
          <p:cNvPr id="8" name="Text Placeholder 7"/>
          <p:cNvSpPr>
            <a:spLocks noGrp="1"/>
          </p:cNvSpPr>
          <p:nvPr>
            <p:ph type="body" sz="quarter" idx="11"/>
          </p:nvPr>
        </p:nvSpPr>
        <p:spPr/>
        <p:txBody>
          <a:bodyPr/>
          <a:lstStyle/>
          <a:p>
            <a:r>
              <a:rPr lang="lv-LV" dirty="0" smtClean="0"/>
              <a:t>19.01.2016.</a:t>
            </a:r>
            <a:endParaRPr lang="en-US" dirty="0"/>
          </a:p>
        </p:txBody>
      </p:sp>
      <p:sp>
        <p:nvSpPr>
          <p:cNvPr id="9" name="Text Placeholder 8"/>
          <p:cNvSpPr>
            <a:spLocks noGrp="1"/>
          </p:cNvSpPr>
          <p:nvPr>
            <p:ph type="body" sz="quarter" idx="12"/>
          </p:nvPr>
        </p:nvSpPr>
        <p:spPr/>
        <p:txBody>
          <a:bodyPr/>
          <a:lstStyle/>
          <a:p>
            <a:r>
              <a:rPr lang="lv-LV" dirty="0" smtClean="0"/>
              <a:t>Guntars Ruskuls</a:t>
            </a:r>
            <a:endParaRPr lang="en-US" dirty="0"/>
          </a:p>
        </p:txBody>
      </p:sp>
    </p:spTree>
    <p:extLst>
      <p:ext uri="{BB962C8B-B14F-4D97-AF65-F5344CB8AC3E}">
        <p14:creationId xmlns:p14="http://schemas.microsoft.com/office/powerpoint/2010/main" val="210361350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lstStyle/>
          <a:p>
            <a:r>
              <a:rPr lang="en-US" dirty="0" smtClean="0"/>
              <a:t>Strategy</a:t>
            </a:r>
            <a:r>
              <a:rPr lang="lv-LV" dirty="0" smtClean="0"/>
              <a:t> 2030</a:t>
            </a:r>
            <a:endParaRPr lang="lv-LV" dirty="0"/>
          </a:p>
        </p:txBody>
      </p:sp>
      <p:sp>
        <p:nvSpPr>
          <p:cNvPr id="5" name="Teksta vietturis 4"/>
          <p:cNvSpPr>
            <a:spLocks noGrp="1"/>
          </p:cNvSpPr>
          <p:nvPr>
            <p:ph type="body" sz="quarter" idx="13"/>
          </p:nvPr>
        </p:nvSpPr>
        <p:spPr/>
        <p:txBody>
          <a:bodyPr/>
          <a:lstStyle/>
          <a:p>
            <a:r>
              <a:rPr lang="lv-LV" dirty="0"/>
              <a:t>I</a:t>
            </a:r>
            <a:r>
              <a:rPr lang="en-US" dirty="0" err="1"/>
              <a:t>mportance</a:t>
            </a:r>
            <a:r>
              <a:rPr lang="en-US" dirty="0"/>
              <a:t> of brownfield regeneration</a:t>
            </a:r>
            <a:r>
              <a:rPr lang="lv-LV" dirty="0"/>
              <a:t> </a:t>
            </a:r>
            <a:r>
              <a:rPr lang="lv-LV" dirty="0" err="1"/>
              <a:t>in</a:t>
            </a:r>
            <a:r>
              <a:rPr lang="lv-LV" dirty="0"/>
              <a:t> </a:t>
            </a:r>
            <a:r>
              <a:rPr lang="lv-LV" dirty="0" err="1"/>
              <a:t>Riga</a:t>
            </a:r>
            <a:endParaRPr lang="en-US" dirty="0"/>
          </a:p>
          <a:p>
            <a:endParaRPr lang="lv-LV" dirty="0"/>
          </a:p>
        </p:txBody>
      </p:sp>
      <p:sp>
        <p:nvSpPr>
          <p:cNvPr id="6" name="Taisnstūris 5"/>
          <p:cNvSpPr/>
          <p:nvPr/>
        </p:nvSpPr>
        <p:spPr>
          <a:xfrm>
            <a:off x="251520" y="2636912"/>
            <a:ext cx="4824536" cy="2616101"/>
          </a:xfrm>
          <a:prstGeom prst="rect">
            <a:avLst/>
          </a:prstGeom>
        </p:spPr>
        <p:txBody>
          <a:bodyPr wrap="square">
            <a:spAutoFit/>
          </a:bodyPr>
          <a:lstStyle/>
          <a:p>
            <a:r>
              <a:rPr lang="lv-LV" sz="1600" dirty="0" smtClean="0">
                <a:latin typeface="Myriad Pro" pitchFamily="34" charset="0"/>
                <a:ea typeface="+mj-ea"/>
                <a:cs typeface="+mj-cs"/>
              </a:rPr>
              <a:t>(229) </a:t>
            </a:r>
            <a:r>
              <a:rPr lang="en-US" sz="1600" dirty="0">
                <a:latin typeface="Myriad Pro" pitchFamily="34" charset="0"/>
                <a:ea typeface="+mj-ea"/>
                <a:cs typeface="+mj-cs"/>
              </a:rPr>
              <a:t>elaborate economic support tools of the urban environment to </a:t>
            </a:r>
            <a:r>
              <a:rPr lang="en-US" sz="1600" dirty="0" smtClean="0">
                <a:latin typeface="Myriad Pro" pitchFamily="34" charset="0"/>
                <a:ea typeface="+mj-ea"/>
                <a:cs typeface="+mj-cs"/>
              </a:rPr>
              <a:t>revitalize </a:t>
            </a:r>
            <a:r>
              <a:rPr lang="en-US" sz="1600" dirty="0">
                <a:latin typeface="Myriad Pro" pitchFamily="34" charset="0"/>
                <a:ea typeface="+mj-ea"/>
                <a:cs typeface="+mj-cs"/>
              </a:rPr>
              <a:t>former manufacturing and currently degraded territories and reactivate entrepreneurship </a:t>
            </a:r>
            <a:r>
              <a:rPr lang="en-US" sz="1600" dirty="0" smtClean="0">
                <a:latin typeface="Myriad Pro" pitchFamily="34" charset="0"/>
                <a:ea typeface="+mj-ea"/>
                <a:cs typeface="+mj-cs"/>
              </a:rPr>
              <a:t>therein</a:t>
            </a:r>
            <a:endParaRPr lang="lv-LV" sz="1600" dirty="0">
              <a:latin typeface="Myriad Pro" pitchFamily="34" charset="0"/>
              <a:ea typeface="+mj-ea"/>
              <a:cs typeface="+mj-cs"/>
            </a:endParaRPr>
          </a:p>
          <a:p>
            <a:endParaRPr lang="lv-LV" sz="1600" dirty="0">
              <a:latin typeface="Myriad Pro" pitchFamily="34" charset="0"/>
              <a:ea typeface="+mj-ea"/>
              <a:cs typeface="+mj-cs"/>
            </a:endParaRPr>
          </a:p>
          <a:p>
            <a:r>
              <a:rPr lang="en-US" sz="1600" dirty="0" smtClean="0">
                <a:latin typeface="Myriad Pro" pitchFamily="34" charset="0"/>
                <a:ea typeface="+mj-ea"/>
                <a:cs typeface="+mj-cs"/>
              </a:rPr>
              <a:t>(257) Preference </a:t>
            </a:r>
            <a:r>
              <a:rPr lang="en-GB" sz="1600" dirty="0" smtClean="0">
                <a:latin typeface="Myriad Pro" pitchFamily="34" charset="0"/>
                <a:ea typeface="+mj-ea"/>
                <a:cs typeface="+mj-cs"/>
              </a:rPr>
              <a:t>for </a:t>
            </a:r>
            <a:r>
              <a:rPr lang="en-US" sz="1600" dirty="0" smtClean="0">
                <a:latin typeface="Myriad Pro" pitchFamily="34" charset="0"/>
                <a:ea typeface="+mj-ea"/>
                <a:cs typeface="+mj-cs"/>
              </a:rPr>
              <a:t>development are brownfield areas and other urbanized territories </a:t>
            </a:r>
          </a:p>
          <a:p>
            <a:endParaRPr lang="lv-LV" sz="1600" dirty="0">
              <a:latin typeface="Myriad Pro" pitchFamily="34" charset="0"/>
              <a:ea typeface="+mj-ea"/>
              <a:cs typeface="+mj-cs"/>
            </a:endParaRPr>
          </a:p>
          <a:p>
            <a:endParaRPr lang="lv-LV" u="sng" dirty="0"/>
          </a:p>
          <a:p>
            <a:endParaRPr lang="lv-LV" u="sng" dirty="0" smtClean="0"/>
          </a:p>
        </p:txBody>
      </p:sp>
      <p:pic>
        <p:nvPicPr>
          <p:cNvPr id="3074" name="Picture 2"/>
          <p:cNvPicPr>
            <a:picLocks noGrp="1" noChangeAspect="1" noChangeArrowheads="1"/>
          </p:cNvPicPr>
          <p:nvPr>
            <p:ph type="pic" sz="quarter" idx="12"/>
          </p:nvPr>
        </p:nvPicPr>
        <p:blipFill>
          <a:blip r:embed="rId3">
            <a:extLst>
              <a:ext uri="{28A0092B-C50C-407E-A947-70E740481C1C}">
                <a14:useLocalDpi xmlns:a14="http://schemas.microsoft.com/office/drawing/2010/main" val="0"/>
              </a:ext>
            </a:extLst>
          </a:blip>
          <a:srcRect l="3998" r="3998"/>
          <a:stretch>
            <a:fillRect/>
          </a:stretch>
        </p:blipFill>
        <p:spPr bwMode="auto">
          <a:xfrm>
            <a:off x="5292080" y="1268760"/>
            <a:ext cx="3388504" cy="5517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6805369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lstStyle/>
          <a:p>
            <a:r>
              <a:rPr lang="en-US" dirty="0" smtClean="0"/>
              <a:t>Development </a:t>
            </a:r>
            <a:r>
              <a:rPr lang="en-US" dirty="0" err="1" smtClean="0"/>
              <a:t>programme</a:t>
            </a:r>
            <a:r>
              <a:rPr lang="en-US" dirty="0" smtClean="0"/>
              <a:t> 2020</a:t>
            </a:r>
            <a:endParaRPr lang="en-US" dirty="0"/>
          </a:p>
        </p:txBody>
      </p:sp>
      <p:sp>
        <p:nvSpPr>
          <p:cNvPr id="3" name="Satura vietturis 2"/>
          <p:cNvSpPr>
            <a:spLocks noGrp="1"/>
          </p:cNvSpPr>
          <p:nvPr>
            <p:ph idx="1"/>
          </p:nvPr>
        </p:nvSpPr>
        <p:spPr>
          <a:xfrm>
            <a:off x="457200" y="2420888"/>
            <a:ext cx="5266928" cy="3888432"/>
          </a:xfrm>
        </p:spPr>
        <p:txBody>
          <a:bodyPr/>
          <a:lstStyle/>
          <a:p>
            <a:pPr marL="180000" indent="0">
              <a:buNone/>
            </a:pPr>
            <a:r>
              <a:rPr lang="en-US" dirty="0" smtClean="0"/>
              <a:t>AD 9 High-quality living environment and accessible housing</a:t>
            </a:r>
          </a:p>
          <a:p>
            <a:pPr marL="180000" indent="0">
              <a:buNone/>
            </a:pPr>
            <a:r>
              <a:rPr lang="en-US" sz="1200" dirty="0" smtClean="0"/>
              <a:t>(Construction of new residential houses by using the existing potential (uninhabited constructions, degraded residential </a:t>
            </a:r>
            <a:r>
              <a:rPr lang="en-US" sz="1200" dirty="0" err="1" smtClean="0"/>
              <a:t>a.o.</a:t>
            </a:r>
            <a:r>
              <a:rPr lang="en-US" sz="1200" dirty="0" smtClean="0"/>
              <a:t> houses))</a:t>
            </a:r>
          </a:p>
          <a:p>
            <a:pPr marL="180000" indent="0">
              <a:buNone/>
            </a:pPr>
            <a:r>
              <a:rPr lang="en-US" dirty="0" smtClean="0"/>
              <a:t>AD 14 Solving special territory is</a:t>
            </a:r>
            <a:r>
              <a:rPr lang="lv-LV" dirty="0" err="1" smtClean="0"/>
              <a:t>sues</a:t>
            </a:r>
            <a:endParaRPr lang="en-US" dirty="0" smtClean="0"/>
          </a:p>
          <a:p>
            <a:pPr marL="180000" indent="0">
              <a:buNone/>
            </a:pPr>
            <a:r>
              <a:rPr lang="en-US" sz="1200" dirty="0" smtClean="0"/>
              <a:t>(to demolish all slums (Category A) that are a threat to the safety of society; Adjustment of degraded objects and territories for use; Differentiated real estate tax rate (increased proportionally to the status of the worsening value of a degraded object and territory)</a:t>
            </a:r>
          </a:p>
          <a:p>
            <a:pPr marL="180000" indent="0">
              <a:buNone/>
            </a:pPr>
            <a:r>
              <a:rPr lang="en-US" dirty="0" smtClean="0"/>
              <a:t>PAD 16 </a:t>
            </a:r>
            <a:r>
              <a:rPr lang="en-US" dirty="0" err="1" smtClean="0"/>
              <a:t>Favourable</a:t>
            </a:r>
            <a:r>
              <a:rPr lang="en-US" dirty="0" smtClean="0"/>
              <a:t> business environment and high economic</a:t>
            </a:r>
          </a:p>
          <a:p>
            <a:pPr marL="180000" indent="0">
              <a:buNone/>
            </a:pPr>
            <a:r>
              <a:rPr lang="en-US" sz="1200" dirty="0" smtClean="0"/>
              <a:t>(Support to business growth in degraded objects and territories growth)</a:t>
            </a:r>
            <a:endParaRPr lang="en-US" sz="1200" dirty="0"/>
          </a:p>
        </p:txBody>
      </p:sp>
      <p:sp>
        <p:nvSpPr>
          <p:cNvPr id="4" name="Teksta vietturis 3"/>
          <p:cNvSpPr>
            <a:spLocks noGrp="1"/>
          </p:cNvSpPr>
          <p:nvPr>
            <p:ph type="body" sz="quarter" idx="10"/>
          </p:nvPr>
        </p:nvSpPr>
        <p:spPr/>
        <p:txBody>
          <a:bodyPr/>
          <a:lstStyle/>
          <a:p>
            <a:r>
              <a:rPr lang="lv-LV" dirty="0"/>
              <a:t>I</a:t>
            </a:r>
            <a:r>
              <a:rPr lang="en-US" dirty="0" err="1"/>
              <a:t>mportance</a:t>
            </a:r>
            <a:r>
              <a:rPr lang="en-US" dirty="0"/>
              <a:t> of brownfield regeneration</a:t>
            </a:r>
            <a:r>
              <a:rPr lang="lv-LV" dirty="0"/>
              <a:t> </a:t>
            </a:r>
            <a:r>
              <a:rPr lang="lv-LV" dirty="0" err="1"/>
              <a:t>in</a:t>
            </a:r>
            <a:r>
              <a:rPr lang="lv-LV" dirty="0"/>
              <a:t> </a:t>
            </a:r>
            <a:r>
              <a:rPr lang="lv-LV" dirty="0" err="1"/>
              <a:t>Riga</a:t>
            </a:r>
            <a:endParaRPr lang="en-US" dirty="0"/>
          </a:p>
        </p:txBody>
      </p:sp>
      <p:grpSp>
        <p:nvGrpSpPr>
          <p:cNvPr id="13" name="Grupa 12"/>
          <p:cNvGrpSpPr/>
          <p:nvPr/>
        </p:nvGrpSpPr>
        <p:grpSpPr>
          <a:xfrm>
            <a:off x="5744406" y="4221088"/>
            <a:ext cx="3062290" cy="1815967"/>
            <a:chOff x="5771896" y="2362790"/>
            <a:chExt cx="3062290" cy="1815967"/>
          </a:xfrm>
        </p:grpSpPr>
        <p:pic>
          <p:nvPicPr>
            <p:cNvPr id="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92077" y="2492896"/>
              <a:ext cx="2942109" cy="16858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xtBox 1"/>
            <p:cNvSpPr txBox="1">
              <a:spLocks noChangeArrowheads="1"/>
            </p:cNvSpPr>
            <p:nvPr/>
          </p:nvSpPr>
          <p:spPr bwMode="auto">
            <a:xfrm>
              <a:off x="5771896" y="2362790"/>
              <a:ext cx="1667145" cy="338554"/>
            </a:xfrm>
            <a:prstGeom prst="rect">
              <a:avLst/>
            </a:prstGeom>
            <a:solidFill>
              <a:schemeClr val="bg1">
                <a:lumMod val="95000"/>
              </a:schemeClr>
            </a:solidFill>
            <a:ln>
              <a:solidFill>
                <a:schemeClr val="accent1"/>
              </a:solidFill>
              <a:prstDash val="dash"/>
            </a:ln>
            <a:extLst/>
          </p:spPr>
          <p:txBody>
            <a:bodyPr wrap="squar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en-US" altLang="lv-LV" sz="1600" b="1" dirty="0" err="1" smtClean="0">
                  <a:solidFill>
                    <a:srgbClr val="C00000"/>
                  </a:solidFill>
                  <a:latin typeface="Tahoma" pitchFamily="34" charset="0"/>
                  <a:cs typeface="Tahoma" pitchFamily="34" charset="0"/>
                </a:rPr>
                <a:t>Granita</a:t>
              </a:r>
              <a:r>
                <a:rPr lang="en-US" altLang="lv-LV" sz="1600" b="1" dirty="0" smtClean="0">
                  <a:solidFill>
                    <a:srgbClr val="C00000"/>
                  </a:solidFill>
                  <a:latin typeface="Tahoma" pitchFamily="34" charset="0"/>
                  <a:cs typeface="Tahoma" pitchFamily="34" charset="0"/>
                </a:rPr>
                <a:t> street</a:t>
              </a:r>
              <a:endParaRPr lang="en-US" altLang="lv-LV" sz="1600" b="1" dirty="0">
                <a:solidFill>
                  <a:srgbClr val="C00000"/>
                </a:solidFill>
                <a:latin typeface="Tahoma" pitchFamily="34" charset="0"/>
                <a:cs typeface="Tahoma" pitchFamily="34" charset="0"/>
              </a:endParaRPr>
            </a:p>
          </p:txBody>
        </p:sp>
      </p:grpSp>
      <p:grpSp>
        <p:nvGrpSpPr>
          <p:cNvPr id="15" name="Grupa 14"/>
          <p:cNvGrpSpPr/>
          <p:nvPr/>
        </p:nvGrpSpPr>
        <p:grpSpPr>
          <a:xfrm>
            <a:off x="5755916" y="2267734"/>
            <a:ext cx="3149181" cy="1759291"/>
            <a:chOff x="5755916" y="2267734"/>
            <a:chExt cx="3149181" cy="1759291"/>
          </a:xfrm>
        </p:grpSpPr>
        <p:pic>
          <p:nvPicPr>
            <p:cNvPr id="1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r="9756"/>
            <a:stretch/>
          </p:blipFill>
          <p:spPr bwMode="auto">
            <a:xfrm>
              <a:off x="5771896" y="2267734"/>
              <a:ext cx="3133201" cy="17592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Box 10"/>
            <p:cNvSpPr txBox="1"/>
            <p:nvPr/>
          </p:nvSpPr>
          <p:spPr>
            <a:xfrm>
              <a:off x="5878429" y="3765415"/>
              <a:ext cx="2664296" cy="261610"/>
            </a:xfrm>
            <a:prstGeom prst="rect">
              <a:avLst/>
            </a:prstGeom>
            <a:noFill/>
          </p:spPr>
          <p:txBody>
            <a:bodyPr wrap="square" rtlCol="0">
              <a:spAutoFit/>
            </a:bodyPr>
            <a:lstStyle/>
            <a:p>
              <a:r>
                <a:rPr lang="en-US" sz="1000" dirty="0" smtClean="0">
                  <a:solidFill>
                    <a:schemeClr val="bg1"/>
                  </a:solidFill>
                  <a:latin typeface="Tahoma" pitchFamily="34" charset="0"/>
                  <a:cs typeface="Tahoma" pitchFamily="34" charset="0"/>
                </a:rPr>
                <a:t>Author</a:t>
              </a:r>
              <a:r>
                <a:rPr lang="en-US" sz="1100" dirty="0" smtClean="0">
                  <a:solidFill>
                    <a:schemeClr val="bg1"/>
                  </a:solidFill>
                  <a:latin typeface="Tahoma" pitchFamily="34" charset="0"/>
                  <a:cs typeface="Tahoma" pitchFamily="34" charset="0"/>
                </a:rPr>
                <a:t>: </a:t>
              </a:r>
              <a:r>
                <a:rPr lang="lv-LV" sz="1100" dirty="0" smtClean="0">
                  <a:solidFill>
                    <a:schemeClr val="bg1"/>
                  </a:solidFill>
                  <a:latin typeface="Tahoma" pitchFamily="34" charset="0"/>
                  <a:cs typeface="Tahoma" pitchFamily="34" charset="0"/>
                </a:rPr>
                <a:t>I.Kubliņš</a:t>
              </a:r>
              <a:r>
                <a:rPr lang="en-US" sz="1100" dirty="0" smtClean="0">
                  <a:solidFill>
                    <a:schemeClr val="bg1"/>
                  </a:solidFill>
                  <a:latin typeface="Tahoma" pitchFamily="34" charset="0"/>
                  <a:cs typeface="Tahoma" pitchFamily="34" charset="0"/>
                </a:rPr>
                <a:t>  </a:t>
              </a:r>
              <a:endParaRPr lang="en-US" sz="1100" dirty="0">
                <a:solidFill>
                  <a:schemeClr val="bg1"/>
                </a:solidFill>
                <a:latin typeface="Tahoma" pitchFamily="34" charset="0"/>
                <a:cs typeface="Tahoma" pitchFamily="34" charset="0"/>
              </a:endParaRPr>
            </a:p>
          </p:txBody>
        </p:sp>
        <p:sp>
          <p:nvSpPr>
            <p:cNvPr id="12" name="TextBox 11"/>
            <p:cNvSpPr txBox="1"/>
            <p:nvPr/>
          </p:nvSpPr>
          <p:spPr>
            <a:xfrm>
              <a:off x="5755916" y="2356579"/>
              <a:ext cx="2349363" cy="338554"/>
            </a:xfrm>
            <a:prstGeom prst="rect">
              <a:avLst/>
            </a:prstGeom>
            <a:solidFill>
              <a:schemeClr val="bg1"/>
            </a:solidFill>
            <a:ln>
              <a:solidFill>
                <a:schemeClr val="accent1"/>
              </a:solidFill>
              <a:prstDash val="dash"/>
            </a:ln>
          </p:spPr>
          <p:txBody>
            <a:bodyPr wrap="square" rtlCol="0">
              <a:spAutoFit/>
            </a:bodyPr>
            <a:lstStyle/>
            <a:p>
              <a:pPr>
                <a:spcBef>
                  <a:spcPct val="0"/>
                </a:spcBef>
              </a:pPr>
              <a:r>
                <a:rPr lang="en-US" altLang="lv-LV" sz="1600" b="1" dirty="0">
                  <a:solidFill>
                    <a:srgbClr val="C00000"/>
                  </a:solidFill>
                  <a:latin typeface="Tahoma" pitchFamily="34" charset="0"/>
                  <a:cs typeface="Tahoma" pitchFamily="34" charset="0"/>
                </a:rPr>
                <a:t>The Moscow Suburb</a:t>
              </a:r>
            </a:p>
          </p:txBody>
        </p:sp>
      </p:grpSp>
    </p:spTree>
    <p:extLst>
      <p:ext uri="{BB962C8B-B14F-4D97-AF65-F5344CB8AC3E}">
        <p14:creationId xmlns:p14="http://schemas.microsoft.com/office/powerpoint/2010/main" val="167410321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lstStyle/>
          <a:p>
            <a:r>
              <a:rPr lang="lv-LV" dirty="0" err="1" smtClean="0"/>
              <a:t>Riga</a:t>
            </a:r>
            <a:r>
              <a:rPr lang="lv-LV" dirty="0" smtClean="0"/>
              <a:t> 2020 </a:t>
            </a:r>
            <a:r>
              <a:rPr lang="lv-LV" dirty="0" err="1" smtClean="0"/>
              <a:t>outcomes</a:t>
            </a:r>
            <a:endParaRPr lang="lv-LV" dirty="0"/>
          </a:p>
        </p:txBody>
      </p:sp>
      <p:sp>
        <p:nvSpPr>
          <p:cNvPr id="4" name="Teksta vietturis 3"/>
          <p:cNvSpPr>
            <a:spLocks noGrp="1"/>
          </p:cNvSpPr>
          <p:nvPr>
            <p:ph type="body" sz="quarter" idx="10"/>
          </p:nvPr>
        </p:nvSpPr>
        <p:spPr/>
        <p:txBody>
          <a:bodyPr/>
          <a:lstStyle/>
          <a:p>
            <a:r>
              <a:rPr lang="lv-LV" dirty="0"/>
              <a:t>I</a:t>
            </a:r>
            <a:r>
              <a:rPr lang="en-US" dirty="0" err="1"/>
              <a:t>mportance</a:t>
            </a:r>
            <a:r>
              <a:rPr lang="en-US" dirty="0"/>
              <a:t> of brownfield regeneration</a:t>
            </a:r>
            <a:r>
              <a:rPr lang="lv-LV" dirty="0"/>
              <a:t> </a:t>
            </a:r>
            <a:r>
              <a:rPr lang="lv-LV" dirty="0" err="1"/>
              <a:t>in</a:t>
            </a:r>
            <a:r>
              <a:rPr lang="lv-LV" dirty="0"/>
              <a:t> </a:t>
            </a:r>
            <a:r>
              <a:rPr lang="lv-LV" dirty="0" err="1"/>
              <a:t>Riga</a:t>
            </a:r>
            <a:endParaRPr lang="en-US" dirty="0"/>
          </a:p>
        </p:txBody>
      </p:sp>
      <p:graphicFrame>
        <p:nvGraphicFramePr>
          <p:cNvPr id="6" name="Satura vietturis 5"/>
          <p:cNvGraphicFramePr>
            <a:graphicFrameLocks noGrp="1"/>
          </p:cNvGraphicFramePr>
          <p:nvPr>
            <p:ph idx="1"/>
            <p:extLst>
              <p:ext uri="{D42A27DB-BD31-4B8C-83A1-F6EECF244321}">
                <p14:modId xmlns:p14="http://schemas.microsoft.com/office/powerpoint/2010/main" val="250760692"/>
              </p:ext>
            </p:extLst>
          </p:nvPr>
        </p:nvGraphicFramePr>
        <p:xfrm>
          <a:off x="457200" y="2420938"/>
          <a:ext cx="8229600" cy="38877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081122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ttēla vietturis 1"/>
          <p:cNvSpPr>
            <a:spLocks noGrp="1"/>
          </p:cNvSpPr>
          <p:nvPr>
            <p:ph type="pic" sz="quarter" idx="12"/>
          </p:nvPr>
        </p:nvSpPr>
        <p:spPr>
          <a:xfrm>
            <a:off x="0" y="0"/>
            <a:ext cx="9144000" cy="6858000"/>
          </a:xfrm>
        </p:spPr>
      </p:sp>
      <p:pic>
        <p:nvPicPr>
          <p:cNvPr id="5" name="Picture 2" descr="G:\Strat.Pl.Nod\Kartes\Apkaimes.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512" y="990020"/>
            <a:ext cx="5377164" cy="5867980"/>
          </a:xfrm>
          <a:prstGeom prst="rect">
            <a:avLst/>
          </a:prstGeom>
          <a:solidFill>
            <a:schemeClr val="bg1"/>
          </a:solidFill>
          <a:extLst/>
        </p:spPr>
      </p:pic>
      <p:sp>
        <p:nvSpPr>
          <p:cNvPr id="6" name="Ovāls 5"/>
          <p:cNvSpPr/>
          <p:nvPr/>
        </p:nvSpPr>
        <p:spPr>
          <a:xfrm>
            <a:off x="2436046" y="4365104"/>
            <a:ext cx="216024" cy="216024"/>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v-LV"/>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0152" y="3717032"/>
            <a:ext cx="3106370" cy="30387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40652" y="112275"/>
            <a:ext cx="3674562" cy="35874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Ovāls 9"/>
          <p:cNvSpPr/>
          <p:nvPr/>
        </p:nvSpPr>
        <p:spPr>
          <a:xfrm>
            <a:off x="2458611" y="3783128"/>
            <a:ext cx="216024" cy="216024"/>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v-LV"/>
          </a:p>
        </p:txBody>
      </p:sp>
      <p:sp>
        <p:nvSpPr>
          <p:cNvPr id="7" name="Taisnstūris 6"/>
          <p:cNvSpPr/>
          <p:nvPr/>
        </p:nvSpPr>
        <p:spPr>
          <a:xfrm>
            <a:off x="5004048" y="3532348"/>
            <a:ext cx="3983845" cy="923330"/>
          </a:xfrm>
          <a:prstGeom prst="rect">
            <a:avLst/>
          </a:prstGeom>
          <a:solidFill>
            <a:schemeClr val="bg1"/>
          </a:solidFill>
        </p:spPr>
        <p:txBody>
          <a:bodyPr wrap="square">
            <a:spAutoFit/>
          </a:bodyPr>
          <a:lstStyle/>
          <a:p>
            <a:pPr marL="180000">
              <a:lnSpc>
                <a:spcPct val="100000"/>
              </a:lnSpc>
            </a:pPr>
            <a:r>
              <a:rPr lang="en-US" dirty="0"/>
              <a:t>Block between 13.janvara, </a:t>
            </a:r>
            <a:r>
              <a:rPr lang="en-US" dirty="0" err="1"/>
              <a:t>Gogoļa</a:t>
            </a:r>
            <a:r>
              <a:rPr lang="en-US" dirty="0"/>
              <a:t>, </a:t>
            </a:r>
            <a:r>
              <a:rPr lang="en-US" dirty="0" err="1"/>
              <a:t>Turgēņeva</a:t>
            </a:r>
            <a:r>
              <a:rPr lang="en-US" dirty="0"/>
              <a:t> un </a:t>
            </a:r>
            <a:r>
              <a:rPr lang="en-US" dirty="0" err="1"/>
              <a:t>Maskavas</a:t>
            </a:r>
            <a:r>
              <a:rPr lang="en-US" dirty="0"/>
              <a:t> Streets revitalization </a:t>
            </a:r>
            <a:r>
              <a:rPr lang="lv-LV" dirty="0" smtClean="0"/>
              <a:t>(</a:t>
            </a:r>
            <a:r>
              <a:rPr lang="en-US" dirty="0" smtClean="0"/>
              <a:t>1.stage</a:t>
            </a:r>
            <a:r>
              <a:rPr lang="lv-LV" dirty="0" smtClean="0"/>
              <a:t>)</a:t>
            </a:r>
            <a:endParaRPr lang="en-US" dirty="0"/>
          </a:p>
        </p:txBody>
      </p:sp>
      <p:sp>
        <p:nvSpPr>
          <p:cNvPr id="8" name="Taisnstūris 7"/>
          <p:cNvSpPr/>
          <p:nvPr/>
        </p:nvSpPr>
        <p:spPr>
          <a:xfrm>
            <a:off x="4466742" y="219997"/>
            <a:ext cx="4579780" cy="369332"/>
          </a:xfrm>
          <a:prstGeom prst="rect">
            <a:avLst/>
          </a:prstGeom>
          <a:solidFill>
            <a:schemeClr val="bg1"/>
          </a:solidFill>
        </p:spPr>
        <p:txBody>
          <a:bodyPr wrap="none">
            <a:spAutoFit/>
          </a:bodyPr>
          <a:lstStyle/>
          <a:p>
            <a:pPr marL="180000">
              <a:lnSpc>
                <a:spcPct val="100000"/>
              </a:lnSpc>
            </a:pPr>
            <a:r>
              <a:rPr lang="en-US" dirty="0" err="1"/>
              <a:t>Skanstes</a:t>
            </a:r>
            <a:r>
              <a:rPr lang="en-US" dirty="0"/>
              <a:t> street region revitalization </a:t>
            </a:r>
            <a:r>
              <a:rPr lang="lv-LV" dirty="0" smtClean="0"/>
              <a:t>(</a:t>
            </a:r>
            <a:r>
              <a:rPr lang="en-US" dirty="0" smtClean="0"/>
              <a:t>1.stage</a:t>
            </a:r>
            <a:r>
              <a:rPr lang="lv-LV" dirty="0" smtClean="0"/>
              <a:t>)</a:t>
            </a:r>
            <a:endParaRPr lang="en-US" dirty="0"/>
          </a:p>
        </p:txBody>
      </p:sp>
      <p:sp>
        <p:nvSpPr>
          <p:cNvPr id="11" name="Taisnstūris 10"/>
          <p:cNvSpPr/>
          <p:nvPr/>
        </p:nvSpPr>
        <p:spPr>
          <a:xfrm>
            <a:off x="-36512" y="620688"/>
            <a:ext cx="5206271" cy="646331"/>
          </a:xfrm>
          <a:prstGeom prst="rect">
            <a:avLst/>
          </a:prstGeom>
          <a:solidFill>
            <a:schemeClr val="bg1"/>
          </a:solidFill>
        </p:spPr>
        <p:txBody>
          <a:bodyPr wrap="square">
            <a:spAutoFit/>
          </a:bodyPr>
          <a:lstStyle/>
          <a:p>
            <a:pPr marL="180000">
              <a:lnSpc>
                <a:spcPct val="100000"/>
              </a:lnSpc>
            </a:pPr>
            <a:r>
              <a:rPr lang="en-US" b="1" dirty="0"/>
              <a:t>SAM 5.6.2.Brownfiled revitalization (10 </a:t>
            </a:r>
            <a:r>
              <a:rPr lang="en-US" b="1" dirty="0" err="1"/>
              <a:t>mil.EUR</a:t>
            </a:r>
            <a:r>
              <a:rPr lang="en-US" b="1" dirty="0" smtClean="0"/>
              <a:t>)</a:t>
            </a:r>
            <a:endParaRPr lang="lv-LV" b="1" dirty="0" smtClean="0"/>
          </a:p>
          <a:p>
            <a:pPr marL="180000">
              <a:lnSpc>
                <a:spcPct val="100000"/>
              </a:lnSpc>
            </a:pPr>
            <a:r>
              <a:rPr lang="en-US" b="1" dirty="0" smtClean="0"/>
              <a:t>Department projects</a:t>
            </a:r>
            <a:endParaRPr lang="en-US" b="1" dirty="0"/>
          </a:p>
        </p:txBody>
      </p:sp>
      <p:sp>
        <p:nvSpPr>
          <p:cNvPr id="12" name="Taisnstūris 11"/>
          <p:cNvSpPr/>
          <p:nvPr/>
        </p:nvSpPr>
        <p:spPr>
          <a:xfrm>
            <a:off x="13801" y="112276"/>
            <a:ext cx="3272050" cy="584775"/>
          </a:xfrm>
          <a:prstGeom prst="rect">
            <a:avLst/>
          </a:prstGeom>
          <a:solidFill>
            <a:schemeClr val="bg1"/>
          </a:solidFill>
        </p:spPr>
        <p:txBody>
          <a:bodyPr wrap="none">
            <a:spAutoFit/>
          </a:bodyPr>
          <a:lstStyle/>
          <a:p>
            <a:r>
              <a:rPr lang="lv-LV" sz="3200" b="1" dirty="0">
                <a:solidFill>
                  <a:srgbClr val="FEB21A"/>
                </a:solidFill>
                <a:latin typeface="Myriad Pro" pitchFamily="34" charset="0"/>
                <a:ea typeface="+mj-ea"/>
                <a:cs typeface="+mj-cs"/>
              </a:rPr>
              <a:t>EU</a:t>
            </a:r>
            <a:r>
              <a:rPr lang="lv-LV" dirty="0"/>
              <a:t> </a:t>
            </a:r>
            <a:r>
              <a:rPr lang="en-US" sz="3200" b="1" dirty="0">
                <a:solidFill>
                  <a:srgbClr val="FEB21A"/>
                </a:solidFill>
                <a:latin typeface="Myriad Pro" pitchFamily="34" charset="0"/>
                <a:ea typeface="+mj-ea"/>
                <a:cs typeface="+mj-cs"/>
              </a:rPr>
              <a:t>funding</a:t>
            </a:r>
            <a:r>
              <a:rPr lang="en-US" dirty="0"/>
              <a:t> </a:t>
            </a:r>
            <a:r>
              <a:rPr lang="lv-LV" sz="3200" b="1" dirty="0" smtClean="0">
                <a:solidFill>
                  <a:srgbClr val="FEB21A"/>
                </a:solidFill>
                <a:latin typeface="Myriad Pro" pitchFamily="34" charset="0"/>
                <a:ea typeface="+mj-ea"/>
                <a:cs typeface="+mj-cs"/>
              </a:rPr>
              <a:t>2020</a:t>
            </a:r>
            <a:endParaRPr lang="lv-LV" dirty="0"/>
          </a:p>
        </p:txBody>
      </p:sp>
      <p:cxnSp>
        <p:nvCxnSpPr>
          <p:cNvPr id="14" name="Taisns savienotājs 13"/>
          <p:cNvCxnSpPr>
            <a:stCxn id="6" idx="6"/>
          </p:cNvCxnSpPr>
          <p:nvPr/>
        </p:nvCxnSpPr>
        <p:spPr>
          <a:xfrm>
            <a:off x="2652070" y="4473116"/>
            <a:ext cx="3288082" cy="763270"/>
          </a:xfrm>
          <a:prstGeom prst="line">
            <a:avLst/>
          </a:prstGeom>
          <a:ln w="19050">
            <a:solidFill>
              <a:schemeClr val="accent4">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6" name="Taisns savienotājs 15"/>
          <p:cNvCxnSpPr>
            <a:stCxn id="10" idx="7"/>
          </p:cNvCxnSpPr>
          <p:nvPr/>
        </p:nvCxnSpPr>
        <p:spPr>
          <a:xfrm flipV="1">
            <a:off x="2642999" y="2348880"/>
            <a:ext cx="2697653" cy="1465884"/>
          </a:xfrm>
          <a:prstGeom prst="line">
            <a:avLst/>
          </a:prstGeom>
          <a:ln w="19050">
            <a:solidFill>
              <a:schemeClr val="accent4">
                <a:lumMod val="75000"/>
              </a:schemeClr>
            </a:solidFill>
            <a:prstDash val="lg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022164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normAutofit/>
          </a:bodyPr>
          <a:lstStyle/>
          <a:p>
            <a:r>
              <a:rPr lang="lv-LV" dirty="0" smtClean="0"/>
              <a:t>EU </a:t>
            </a:r>
            <a:r>
              <a:rPr lang="en-US" dirty="0" smtClean="0"/>
              <a:t>funding </a:t>
            </a:r>
            <a:r>
              <a:rPr lang="lv-LV" dirty="0" smtClean="0"/>
              <a:t>2020</a:t>
            </a:r>
            <a:r>
              <a:rPr lang="en-US" dirty="0" smtClean="0"/>
              <a:t>:</a:t>
            </a:r>
            <a:endParaRPr lang="lv-LV" dirty="0"/>
          </a:p>
        </p:txBody>
      </p:sp>
      <p:sp>
        <p:nvSpPr>
          <p:cNvPr id="4" name="Teksta vietturis 3"/>
          <p:cNvSpPr>
            <a:spLocks noGrp="1"/>
          </p:cNvSpPr>
          <p:nvPr>
            <p:ph type="body" sz="quarter" idx="10"/>
          </p:nvPr>
        </p:nvSpPr>
        <p:spPr/>
        <p:txBody>
          <a:bodyPr/>
          <a:lstStyle/>
          <a:p>
            <a:r>
              <a:rPr lang="en-US" dirty="0" smtClean="0"/>
              <a:t>Importance of brownfield regeneration in Riga</a:t>
            </a:r>
            <a:endParaRPr lang="en-US" dirty="0"/>
          </a:p>
        </p:txBody>
      </p:sp>
      <p:sp>
        <p:nvSpPr>
          <p:cNvPr id="5" name="Satura vietturis 2"/>
          <p:cNvSpPr txBox="1">
            <a:spLocks noGrp="1"/>
          </p:cNvSpPr>
          <p:nvPr>
            <p:ph idx="1"/>
          </p:nvPr>
        </p:nvSpPr>
        <p:spPr>
          <a:xfrm>
            <a:off x="107504" y="2276872"/>
            <a:ext cx="8856984" cy="4392488"/>
          </a:xfrm>
          <a:prstGeom prst="rect">
            <a:avLst/>
          </a:prstGeom>
          <a:noFill/>
        </p:spPr>
        <p:txBody>
          <a:bodyPr vert="horz" lIns="91440" tIns="45720" rIns="91440" bIns="45720" rtlCol="0">
            <a:noAutofit/>
          </a:bodyPr>
          <a:lstStyle>
            <a:lvl1pPr marL="0" indent="0" algn="l" defTabSz="914400" rtl="0" eaLnBrk="1" latinLnBrk="0" hangingPunct="1">
              <a:lnSpc>
                <a:spcPct val="120000"/>
              </a:lnSpc>
              <a:spcBef>
                <a:spcPts val="0"/>
              </a:spcBef>
              <a:buFontTx/>
              <a:buNone/>
              <a:defRPr sz="1200" b="0" i="1" kern="1200" baseline="0">
                <a:solidFill>
                  <a:schemeClr val="tx1"/>
                </a:solidFill>
                <a:latin typeface="Myriad Pro" panose="020B0503030403020204" pitchFamily="34" charset="0"/>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180000">
              <a:lnSpc>
                <a:spcPct val="100000"/>
              </a:lnSpc>
            </a:pPr>
            <a:r>
              <a:rPr lang="en-GB" sz="1800" b="1" dirty="0" smtClean="0"/>
              <a:t>SAM 5.6.1. City revitalization to provide effective </a:t>
            </a:r>
            <a:r>
              <a:rPr lang="en-GB" sz="1800" b="1" dirty="0" err="1" smtClean="0"/>
              <a:t>socioeconomical</a:t>
            </a:r>
            <a:r>
              <a:rPr lang="en-GB" sz="1800" b="1" dirty="0" smtClean="0"/>
              <a:t> use of territory (80 </a:t>
            </a:r>
            <a:r>
              <a:rPr lang="en-GB" sz="1800" b="1" dirty="0" err="1" smtClean="0"/>
              <a:t>mil.EUR</a:t>
            </a:r>
            <a:r>
              <a:rPr lang="en-GB" sz="1800" b="1" dirty="0" smtClean="0"/>
              <a:t>)</a:t>
            </a:r>
          </a:p>
          <a:p>
            <a:pPr marL="351450" indent="-171450">
              <a:lnSpc>
                <a:spcPct val="100000"/>
              </a:lnSpc>
              <a:buFont typeface="Arial" panose="020B0604020202020204" pitchFamily="34" charset="0"/>
              <a:buChar char="•"/>
            </a:pPr>
            <a:r>
              <a:rPr lang="en-GB" sz="1800" dirty="0" smtClean="0"/>
              <a:t>Culture and sports quarter development in </a:t>
            </a:r>
            <a:r>
              <a:rPr lang="en-GB" sz="1800" dirty="0" err="1" smtClean="0"/>
              <a:t>Grizinkalns</a:t>
            </a:r>
            <a:r>
              <a:rPr lang="en-GB" sz="1800" dirty="0" smtClean="0"/>
              <a:t> (infrastructure reconstruction)</a:t>
            </a:r>
          </a:p>
          <a:p>
            <a:pPr marL="351450" indent="-171450">
              <a:lnSpc>
                <a:spcPct val="100000"/>
              </a:lnSpc>
              <a:buFont typeface="Arial" panose="020B0604020202020204" pitchFamily="34" charset="0"/>
              <a:buChar char="•"/>
            </a:pPr>
            <a:r>
              <a:rPr lang="en-GB" sz="1800" dirty="0" smtClean="0"/>
              <a:t>Territory of </a:t>
            </a:r>
            <a:r>
              <a:rPr lang="en-GB" sz="1800" dirty="0" err="1" smtClean="0"/>
              <a:t>Skanste</a:t>
            </a:r>
            <a:r>
              <a:rPr lang="en-GB" sz="1800" dirty="0" smtClean="0"/>
              <a:t> </a:t>
            </a:r>
            <a:r>
              <a:rPr lang="lv-LV" sz="1800" dirty="0" smtClean="0"/>
              <a:t> </a:t>
            </a:r>
            <a:r>
              <a:rPr lang="lv-LV" sz="1800" dirty="0" err="1" smtClean="0"/>
              <a:t>neighborhood</a:t>
            </a:r>
            <a:r>
              <a:rPr lang="lv-LV" sz="1800" dirty="0" smtClean="0"/>
              <a:t> </a:t>
            </a:r>
            <a:r>
              <a:rPr lang="en-GB" sz="1800" dirty="0" smtClean="0"/>
              <a:t>revitalization</a:t>
            </a:r>
          </a:p>
          <a:p>
            <a:pPr marL="351450" indent="-171450">
              <a:lnSpc>
                <a:spcPct val="100000"/>
              </a:lnSpc>
              <a:buFont typeface="Arial" panose="020B0604020202020204" pitchFamily="34" charset="0"/>
              <a:buChar char="•"/>
            </a:pPr>
            <a:r>
              <a:rPr lang="en-GB" sz="1800" dirty="0" smtClean="0"/>
              <a:t>VEF culture palace and surrounding reconstruction</a:t>
            </a:r>
          </a:p>
          <a:p>
            <a:pPr marL="351450" indent="-171450">
              <a:lnSpc>
                <a:spcPct val="100000"/>
              </a:lnSpc>
              <a:buFont typeface="Arial" panose="020B0604020202020204" pitchFamily="34" charset="0"/>
              <a:buChar char="•"/>
            </a:pPr>
            <a:r>
              <a:rPr lang="en-GB" sz="1800" dirty="0" smtClean="0"/>
              <a:t>The tobacco factory revitalization</a:t>
            </a:r>
          </a:p>
          <a:p>
            <a:pPr marL="351450" indent="-171450">
              <a:lnSpc>
                <a:spcPct val="100000"/>
              </a:lnSpc>
              <a:buFont typeface="Arial" panose="020B0604020202020204" pitchFamily="34" charset="0"/>
              <a:buChar char="•"/>
            </a:pPr>
            <a:r>
              <a:rPr lang="en-GB" sz="1800" dirty="0" smtClean="0"/>
              <a:t>Storehouse and workroom construction</a:t>
            </a:r>
          </a:p>
          <a:p>
            <a:pPr marL="351450" indent="-171450">
              <a:lnSpc>
                <a:spcPct val="100000"/>
              </a:lnSpc>
              <a:buFont typeface="Arial" panose="020B0604020202020204" pitchFamily="34" charset="0"/>
              <a:buChar char="•"/>
            </a:pPr>
            <a:r>
              <a:rPr lang="en-GB" sz="1800" dirty="0" smtClean="0"/>
              <a:t>Public archive reconstruction</a:t>
            </a:r>
          </a:p>
          <a:p>
            <a:pPr marL="351450" indent="-171450">
              <a:lnSpc>
                <a:spcPct val="100000"/>
              </a:lnSpc>
              <a:buFont typeface="Arial" panose="020B0604020202020204" pitchFamily="34" charset="0"/>
              <a:buChar char="•"/>
            </a:pPr>
            <a:r>
              <a:rPr lang="en-GB" sz="1800" dirty="0" smtClean="0"/>
              <a:t>Building reconstruction in Street </a:t>
            </a:r>
            <a:r>
              <a:rPr lang="en-GB" sz="1800" dirty="0" err="1" smtClean="0"/>
              <a:t>Aristida</a:t>
            </a:r>
            <a:r>
              <a:rPr lang="en-GB" sz="1800" dirty="0" smtClean="0"/>
              <a:t> Briana 13</a:t>
            </a:r>
          </a:p>
          <a:p>
            <a:pPr marL="180000">
              <a:lnSpc>
                <a:spcPct val="100000"/>
              </a:lnSpc>
            </a:pPr>
            <a:r>
              <a:rPr lang="en-GB" sz="1800" b="1" dirty="0" smtClean="0"/>
              <a:t>Urban Innovative Actions (5 </a:t>
            </a:r>
            <a:r>
              <a:rPr lang="en-GB" sz="1800" b="1" dirty="0" err="1" smtClean="0"/>
              <a:t>milj.EUR</a:t>
            </a:r>
            <a:r>
              <a:rPr lang="en-GB" sz="1800" b="1" dirty="0" smtClean="0"/>
              <a:t> max for 1 project)</a:t>
            </a:r>
            <a:endParaRPr lang="en-GB" sz="1800" b="1" dirty="0"/>
          </a:p>
        </p:txBody>
      </p:sp>
    </p:spTree>
    <p:extLst>
      <p:ext uri="{BB962C8B-B14F-4D97-AF65-F5344CB8AC3E}">
        <p14:creationId xmlns:p14="http://schemas.microsoft.com/office/powerpoint/2010/main" val="163552915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lstStyle/>
          <a:p>
            <a:r>
              <a:rPr lang="en-US" dirty="0" smtClean="0"/>
              <a:t>Challenges</a:t>
            </a:r>
            <a:endParaRPr lang="en-US" dirty="0"/>
          </a:p>
        </p:txBody>
      </p:sp>
      <p:sp>
        <p:nvSpPr>
          <p:cNvPr id="3" name="Satura vietturis 2"/>
          <p:cNvSpPr>
            <a:spLocks noGrp="1"/>
          </p:cNvSpPr>
          <p:nvPr>
            <p:ph idx="1"/>
          </p:nvPr>
        </p:nvSpPr>
        <p:spPr/>
        <p:txBody>
          <a:bodyPr>
            <a:normAutofit fontScale="92500" lnSpcReduction="10000"/>
          </a:bodyPr>
          <a:lstStyle/>
          <a:p>
            <a:pPr marL="180000" indent="0">
              <a:buNone/>
            </a:pPr>
            <a:r>
              <a:rPr lang="en-US" b="1" u="sng" dirty="0" smtClean="0"/>
              <a:t>Financial</a:t>
            </a:r>
            <a:r>
              <a:rPr lang="en-US" dirty="0"/>
              <a:t>: </a:t>
            </a:r>
            <a:r>
              <a:rPr lang="en-US" dirty="0" err="1"/>
              <a:t>fundings</a:t>
            </a:r>
            <a:r>
              <a:rPr lang="en-US" dirty="0"/>
              <a:t> for regeneration and maintenance.</a:t>
            </a:r>
            <a:endParaRPr lang="lv-LV" dirty="0"/>
          </a:p>
          <a:p>
            <a:pPr marL="180000" indent="0">
              <a:buNone/>
            </a:pPr>
            <a:r>
              <a:rPr lang="en-US" b="1" u="sng" dirty="0"/>
              <a:t>Cooperation</a:t>
            </a:r>
            <a:r>
              <a:rPr lang="en-US" dirty="0"/>
              <a:t>: municipality, state, private structures.</a:t>
            </a:r>
            <a:endParaRPr lang="lv-LV" dirty="0"/>
          </a:p>
          <a:p>
            <a:pPr marL="180000" indent="0">
              <a:buNone/>
            </a:pPr>
            <a:r>
              <a:rPr lang="en-US" b="1" u="sng" dirty="0"/>
              <a:t>Legislation</a:t>
            </a:r>
            <a:r>
              <a:rPr lang="en-US" dirty="0"/>
              <a:t>: brownfields are in different ownership. Easy if all property is owned by municipality (we have only some cases). Usually territory and buildings have different owners and a lot of them are state or private. According to the legislation of Latvia it is not possible for municipality to invest money in private property. But there are some possibilities to cooperate with State (long term agreements etc.). In general it doesn’t help to solve the problem. It leads to need for new type of cooperation and legal solutions.</a:t>
            </a:r>
            <a:endParaRPr lang="lv-LV" dirty="0"/>
          </a:p>
          <a:p>
            <a:pPr marL="180000" indent="0">
              <a:buNone/>
            </a:pPr>
            <a:r>
              <a:rPr lang="en-US" b="1" u="sng" dirty="0"/>
              <a:t>Technical</a:t>
            </a:r>
            <a:r>
              <a:rPr lang="en-US" dirty="0"/>
              <a:t>: Information about underground pollution and groundwater is important before the project starts, but usually the real situation is seen after researches are done. In case of planned high-rise building after territory revitalization important is geology, ground condition (peat layers). </a:t>
            </a:r>
            <a:endParaRPr lang="lv-LV" dirty="0"/>
          </a:p>
          <a:p>
            <a:pPr marL="180000" indent="0">
              <a:buNone/>
            </a:pPr>
            <a:r>
              <a:rPr lang="en-US" b="1" u="sng" dirty="0"/>
              <a:t>Planning</a:t>
            </a:r>
            <a:r>
              <a:rPr lang="en-US" dirty="0"/>
              <a:t>: if territory is close to the Historical Centre of Riga or in building protection area, developers should comply with specific (strict) rules.</a:t>
            </a:r>
            <a:endParaRPr lang="lv-LV" dirty="0"/>
          </a:p>
        </p:txBody>
      </p:sp>
      <p:sp>
        <p:nvSpPr>
          <p:cNvPr id="4" name="Teksta vietturis 3"/>
          <p:cNvSpPr>
            <a:spLocks noGrp="1"/>
          </p:cNvSpPr>
          <p:nvPr>
            <p:ph type="body" sz="quarter" idx="10"/>
          </p:nvPr>
        </p:nvSpPr>
        <p:spPr/>
        <p:txBody>
          <a:bodyPr/>
          <a:lstStyle/>
          <a:p>
            <a:r>
              <a:rPr lang="lv-LV" dirty="0"/>
              <a:t>I</a:t>
            </a:r>
            <a:r>
              <a:rPr lang="en-US" dirty="0" err="1"/>
              <a:t>mportance</a:t>
            </a:r>
            <a:r>
              <a:rPr lang="en-US" dirty="0"/>
              <a:t> of brownfield regeneration</a:t>
            </a:r>
            <a:r>
              <a:rPr lang="lv-LV" dirty="0"/>
              <a:t> </a:t>
            </a:r>
            <a:r>
              <a:rPr lang="lv-LV" dirty="0" err="1"/>
              <a:t>in</a:t>
            </a:r>
            <a:r>
              <a:rPr lang="lv-LV" dirty="0"/>
              <a:t> </a:t>
            </a:r>
            <a:r>
              <a:rPr lang="lv-LV" dirty="0" err="1"/>
              <a:t>Riga</a:t>
            </a:r>
            <a:endParaRPr lang="en-US" dirty="0"/>
          </a:p>
          <a:p>
            <a:endParaRPr lang="lv-LV" dirty="0"/>
          </a:p>
        </p:txBody>
      </p:sp>
    </p:spTree>
    <p:extLst>
      <p:ext uri="{BB962C8B-B14F-4D97-AF65-F5344CB8AC3E}">
        <p14:creationId xmlns:p14="http://schemas.microsoft.com/office/powerpoint/2010/main" val="229977957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lstStyle/>
          <a:p>
            <a:r>
              <a:rPr lang="en-US" dirty="0"/>
              <a:t>Potential risks</a:t>
            </a:r>
            <a:endParaRPr lang="lv-LV" dirty="0"/>
          </a:p>
        </p:txBody>
      </p:sp>
      <p:sp>
        <p:nvSpPr>
          <p:cNvPr id="3" name="Satura vietturis 2"/>
          <p:cNvSpPr>
            <a:spLocks noGrp="1"/>
          </p:cNvSpPr>
          <p:nvPr>
            <p:ph idx="1"/>
          </p:nvPr>
        </p:nvSpPr>
        <p:spPr/>
        <p:txBody>
          <a:bodyPr>
            <a:normAutofit/>
          </a:bodyPr>
          <a:lstStyle/>
          <a:p>
            <a:pPr marL="180000" indent="0">
              <a:buNone/>
            </a:pPr>
            <a:r>
              <a:rPr lang="en-US" dirty="0" smtClean="0"/>
              <a:t>Potential risks besides legislation, planning, financial possibilities: </a:t>
            </a:r>
          </a:p>
          <a:p>
            <a:r>
              <a:rPr lang="en-US" dirty="0" smtClean="0"/>
              <a:t>Unreasoned project development (to build up constructions that doesn't fit into common landscape character)</a:t>
            </a:r>
          </a:p>
          <a:p>
            <a:r>
              <a:rPr lang="en-US" dirty="0" smtClean="0"/>
              <a:t>Vehicle parking traditions which spoils the landscape</a:t>
            </a:r>
          </a:p>
          <a:p>
            <a:r>
              <a:rPr lang="en-US" dirty="0" smtClean="0"/>
              <a:t>Pollution with household waste (in parks, streets)</a:t>
            </a:r>
          </a:p>
          <a:p>
            <a:r>
              <a:rPr lang="en-US" dirty="0" smtClean="0"/>
              <a:t>Long-term consequences of non-using</a:t>
            </a:r>
          </a:p>
        </p:txBody>
      </p:sp>
      <p:sp>
        <p:nvSpPr>
          <p:cNvPr id="4" name="Teksta vietturis 3"/>
          <p:cNvSpPr>
            <a:spLocks noGrp="1"/>
          </p:cNvSpPr>
          <p:nvPr>
            <p:ph type="body" sz="quarter" idx="10"/>
          </p:nvPr>
        </p:nvSpPr>
        <p:spPr/>
        <p:txBody>
          <a:bodyPr/>
          <a:lstStyle/>
          <a:p>
            <a:r>
              <a:rPr lang="lv-LV" dirty="0"/>
              <a:t>I</a:t>
            </a:r>
            <a:r>
              <a:rPr lang="en-US" dirty="0" err="1"/>
              <a:t>mportance</a:t>
            </a:r>
            <a:r>
              <a:rPr lang="en-US" dirty="0"/>
              <a:t> of brownfield regeneration</a:t>
            </a:r>
            <a:r>
              <a:rPr lang="lv-LV" dirty="0"/>
              <a:t> </a:t>
            </a:r>
            <a:r>
              <a:rPr lang="lv-LV" dirty="0" err="1"/>
              <a:t>in</a:t>
            </a:r>
            <a:r>
              <a:rPr lang="lv-LV" dirty="0"/>
              <a:t> </a:t>
            </a:r>
            <a:r>
              <a:rPr lang="lv-LV" dirty="0" err="1"/>
              <a:t>Riga</a:t>
            </a:r>
            <a:endParaRPr lang="en-US" dirty="0"/>
          </a:p>
        </p:txBody>
      </p:sp>
    </p:spTree>
    <p:extLst>
      <p:ext uri="{BB962C8B-B14F-4D97-AF65-F5344CB8AC3E}">
        <p14:creationId xmlns:p14="http://schemas.microsoft.com/office/powerpoint/2010/main" val="75572118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a:xfrm>
            <a:off x="467544" y="2013730"/>
            <a:ext cx="4042792" cy="864096"/>
          </a:xfrm>
        </p:spPr>
        <p:txBody>
          <a:bodyPr>
            <a:normAutofit fontScale="90000"/>
          </a:bodyPr>
          <a:lstStyle/>
          <a:p>
            <a:r>
              <a:rPr lang="en-US" dirty="0" smtClean="0"/>
              <a:t>Revitalization </a:t>
            </a:r>
            <a:r>
              <a:rPr lang="en-US" dirty="0"/>
              <a:t>of </a:t>
            </a:r>
            <a:r>
              <a:rPr lang="en-US" dirty="0" err="1"/>
              <a:t>Grizinkalns</a:t>
            </a:r>
            <a:r>
              <a:rPr lang="en-US" dirty="0"/>
              <a:t> and </a:t>
            </a:r>
            <a:r>
              <a:rPr lang="en-US" dirty="0" err="1"/>
              <a:t>Miera</a:t>
            </a:r>
            <a:r>
              <a:rPr lang="en-US" dirty="0"/>
              <a:t> garden territory </a:t>
            </a:r>
            <a:r>
              <a:rPr lang="lv-LV" dirty="0" smtClean="0"/>
              <a:t/>
            </a:r>
            <a:br>
              <a:rPr lang="lv-LV" dirty="0" smtClean="0"/>
            </a:br>
            <a:endParaRPr lang="en-US" dirty="0"/>
          </a:p>
        </p:txBody>
      </p:sp>
      <p:sp>
        <p:nvSpPr>
          <p:cNvPr id="3" name="Satura vietturis 2"/>
          <p:cNvSpPr>
            <a:spLocks noGrp="1"/>
          </p:cNvSpPr>
          <p:nvPr>
            <p:ph idx="10"/>
          </p:nvPr>
        </p:nvSpPr>
        <p:spPr>
          <a:xfrm>
            <a:off x="467544" y="2776186"/>
            <a:ext cx="3600399" cy="3960440"/>
          </a:xfrm>
        </p:spPr>
        <p:txBody>
          <a:bodyPr/>
          <a:lstStyle/>
          <a:p>
            <a:pPr marL="180000" indent="0">
              <a:buNone/>
            </a:pPr>
            <a:endParaRPr lang="lv-LV" dirty="0" smtClean="0"/>
          </a:p>
          <a:p>
            <a:pPr marL="180000" indent="0">
              <a:buNone/>
            </a:pPr>
            <a:r>
              <a:rPr lang="en-US" dirty="0" smtClean="0"/>
              <a:t>Revitalization </a:t>
            </a:r>
            <a:r>
              <a:rPr lang="en-US" dirty="0"/>
              <a:t>of </a:t>
            </a:r>
            <a:r>
              <a:rPr lang="en-US" dirty="0" err="1"/>
              <a:t>Ziedondarzs</a:t>
            </a:r>
            <a:r>
              <a:rPr lang="en-US" dirty="0"/>
              <a:t>, </a:t>
            </a:r>
            <a:r>
              <a:rPr lang="en-US" dirty="0" err="1"/>
              <a:t>Grizinkalna</a:t>
            </a:r>
            <a:r>
              <a:rPr lang="en-US" dirty="0"/>
              <a:t> garden and </a:t>
            </a:r>
            <a:r>
              <a:rPr lang="en-US" dirty="0" err="1"/>
              <a:t>Miera</a:t>
            </a:r>
            <a:r>
              <a:rPr lang="en-US" dirty="0"/>
              <a:t> garden, 9 street lightening, 4 street </a:t>
            </a:r>
            <a:r>
              <a:rPr lang="en-US" dirty="0" smtClean="0"/>
              <a:t>reconstructions</a:t>
            </a:r>
            <a:r>
              <a:rPr lang="lv-LV" dirty="0" smtClean="0"/>
              <a:t>, </a:t>
            </a:r>
            <a:r>
              <a:rPr lang="lv-LV" dirty="0" err="1" smtClean="0"/>
              <a:t>skatepark</a:t>
            </a:r>
            <a:r>
              <a:rPr lang="en-US" dirty="0" smtClean="0"/>
              <a:t>.</a:t>
            </a:r>
            <a:endParaRPr lang="lv-LV" dirty="0"/>
          </a:p>
          <a:p>
            <a:endParaRPr lang="lv-LV" dirty="0"/>
          </a:p>
        </p:txBody>
      </p:sp>
      <p:sp>
        <p:nvSpPr>
          <p:cNvPr id="5" name="Teksta vietturis 4"/>
          <p:cNvSpPr>
            <a:spLocks noGrp="1"/>
          </p:cNvSpPr>
          <p:nvPr>
            <p:ph type="body" sz="quarter" idx="13"/>
          </p:nvPr>
        </p:nvSpPr>
        <p:spPr/>
        <p:txBody>
          <a:bodyPr/>
          <a:lstStyle/>
          <a:p>
            <a:r>
              <a:rPr lang="lv-LV" dirty="0"/>
              <a:t>I</a:t>
            </a:r>
            <a:r>
              <a:rPr lang="en-US" dirty="0" err="1"/>
              <a:t>mportance</a:t>
            </a:r>
            <a:r>
              <a:rPr lang="en-US" dirty="0"/>
              <a:t> of brownfield regeneration</a:t>
            </a:r>
            <a:r>
              <a:rPr lang="lv-LV" dirty="0"/>
              <a:t> </a:t>
            </a:r>
            <a:r>
              <a:rPr lang="lv-LV" dirty="0" err="1"/>
              <a:t>in</a:t>
            </a:r>
            <a:r>
              <a:rPr lang="lv-LV" dirty="0"/>
              <a:t> </a:t>
            </a:r>
            <a:r>
              <a:rPr lang="lv-LV" dirty="0" err="1"/>
              <a:t>Riga</a:t>
            </a:r>
            <a:endParaRPr lang="en-US" dirty="0"/>
          </a:p>
          <a:p>
            <a:endParaRPr lang="lv-LV" dirty="0"/>
          </a:p>
        </p:txBody>
      </p:sp>
      <p:sp>
        <p:nvSpPr>
          <p:cNvPr id="4" name="Taisnstūris 3"/>
          <p:cNvSpPr/>
          <p:nvPr/>
        </p:nvSpPr>
        <p:spPr>
          <a:xfrm>
            <a:off x="107504" y="6165304"/>
            <a:ext cx="3529428" cy="369332"/>
          </a:xfrm>
          <a:prstGeom prst="rect">
            <a:avLst/>
          </a:prstGeom>
        </p:spPr>
        <p:txBody>
          <a:bodyPr wrap="none">
            <a:spAutoFit/>
          </a:bodyPr>
          <a:lstStyle/>
          <a:p>
            <a:r>
              <a:rPr lang="en-US" dirty="0"/>
              <a:t>ERDF and Riga City Council’s budget</a:t>
            </a:r>
            <a:endParaRPr lang="lv-LV" dirty="0"/>
          </a:p>
        </p:txBody>
      </p:sp>
      <p:pic>
        <p:nvPicPr>
          <p:cNvPr id="7" name="Attēls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30711" y="1052736"/>
            <a:ext cx="4174588" cy="2786084"/>
          </a:xfrm>
          <a:prstGeom prst="rect">
            <a:avLst/>
          </a:prstGeom>
        </p:spPr>
      </p:pic>
      <p:pic>
        <p:nvPicPr>
          <p:cNvPr id="9" name="Attēls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0711" y="3934410"/>
            <a:ext cx="4201272" cy="2802216"/>
          </a:xfrm>
          <a:prstGeom prst="rect">
            <a:avLst/>
          </a:prstGeom>
        </p:spPr>
      </p:pic>
    </p:spTree>
    <p:extLst>
      <p:ext uri="{BB962C8B-B14F-4D97-AF65-F5344CB8AC3E}">
        <p14:creationId xmlns:p14="http://schemas.microsoft.com/office/powerpoint/2010/main" val="28766085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a:xfrm>
            <a:off x="1447976" y="1073937"/>
            <a:ext cx="6120680" cy="864096"/>
          </a:xfrm>
        </p:spPr>
        <p:txBody>
          <a:bodyPr>
            <a:normAutofit fontScale="90000"/>
          </a:bodyPr>
          <a:lstStyle/>
          <a:p>
            <a:r>
              <a:rPr lang="en-US" dirty="0" smtClean="0"/>
              <a:t>Revitalization </a:t>
            </a:r>
            <a:r>
              <a:rPr lang="en-US" dirty="0"/>
              <a:t>of the </a:t>
            </a:r>
            <a:r>
              <a:rPr lang="en-US" dirty="0" err="1"/>
              <a:t>Spīķeri</a:t>
            </a:r>
            <a:r>
              <a:rPr lang="en-US" dirty="0"/>
              <a:t> Block </a:t>
            </a:r>
            <a:r>
              <a:rPr lang="lv-LV" dirty="0" smtClean="0"/>
              <a:t/>
            </a:r>
            <a:br>
              <a:rPr lang="lv-LV" dirty="0" smtClean="0"/>
            </a:br>
            <a:endParaRPr lang="en-US" dirty="0"/>
          </a:p>
        </p:txBody>
      </p:sp>
      <p:sp>
        <p:nvSpPr>
          <p:cNvPr id="5" name="Teksta vietturis 4"/>
          <p:cNvSpPr>
            <a:spLocks noGrp="1"/>
          </p:cNvSpPr>
          <p:nvPr>
            <p:ph type="body" sz="quarter" idx="13"/>
          </p:nvPr>
        </p:nvSpPr>
        <p:spPr/>
        <p:txBody>
          <a:bodyPr/>
          <a:lstStyle/>
          <a:p>
            <a:r>
              <a:rPr lang="lv-LV" dirty="0"/>
              <a:t>I</a:t>
            </a:r>
            <a:r>
              <a:rPr lang="en-US" dirty="0" err="1"/>
              <a:t>mportance</a:t>
            </a:r>
            <a:r>
              <a:rPr lang="en-US" dirty="0"/>
              <a:t> of brownfield regeneration</a:t>
            </a:r>
            <a:r>
              <a:rPr lang="lv-LV" dirty="0"/>
              <a:t> </a:t>
            </a:r>
            <a:r>
              <a:rPr lang="lv-LV" dirty="0" err="1"/>
              <a:t>in</a:t>
            </a:r>
            <a:r>
              <a:rPr lang="lv-LV" dirty="0"/>
              <a:t> </a:t>
            </a:r>
            <a:r>
              <a:rPr lang="lv-LV" dirty="0" err="1"/>
              <a:t>Riga</a:t>
            </a:r>
            <a:endParaRPr lang="en-US" dirty="0"/>
          </a:p>
        </p:txBody>
      </p:sp>
      <p:sp>
        <p:nvSpPr>
          <p:cNvPr id="9" name="Satura vietturis 3"/>
          <p:cNvSpPr txBox="1">
            <a:spLocks/>
          </p:cNvSpPr>
          <p:nvPr/>
        </p:nvSpPr>
        <p:spPr>
          <a:xfrm>
            <a:off x="827584" y="1484784"/>
            <a:ext cx="3680732" cy="1266599"/>
          </a:xfrm>
          <a:prstGeom prst="rect">
            <a:avLst/>
          </a:prstGeom>
        </p:spPr>
        <p:txBody>
          <a:bodyPr lIns="45872" tIns="22934" rIns="45872" bIns="22934"/>
          <a:lstStyle/>
          <a:p>
            <a:pPr marL="244661" indent="-244661" defTabSz="652437">
              <a:spcBef>
                <a:spcPts val="904"/>
              </a:spcBef>
              <a:buClr>
                <a:srgbClr val="C0504D"/>
              </a:buClr>
              <a:buFont typeface="Arial" panose="020B0604020202020204" pitchFamily="34" charset="0"/>
              <a:buChar char="•"/>
              <a:defRPr/>
            </a:pPr>
            <a:r>
              <a:rPr lang="en-GB" sz="2300" dirty="0">
                <a:solidFill>
                  <a:srgbClr val="000099"/>
                </a:solidFill>
              </a:rPr>
              <a:t>De</a:t>
            </a:r>
            <a:r>
              <a:rPr lang="lv-LV" sz="2300" dirty="0" err="1">
                <a:solidFill>
                  <a:srgbClr val="000099"/>
                </a:solidFill>
              </a:rPr>
              <a:t>pressed</a:t>
            </a:r>
            <a:r>
              <a:rPr lang="en-GB" sz="2300" dirty="0">
                <a:solidFill>
                  <a:srgbClr val="000099"/>
                </a:solidFill>
              </a:rPr>
              <a:t> area </a:t>
            </a:r>
          </a:p>
          <a:p>
            <a:pPr marL="244661" indent="-244661" defTabSz="652437">
              <a:spcBef>
                <a:spcPts val="904"/>
              </a:spcBef>
              <a:buClr>
                <a:srgbClr val="C0504D"/>
              </a:buClr>
              <a:buFont typeface="Arial" panose="020B0604020202020204" pitchFamily="34" charset="0"/>
              <a:buChar char="•"/>
              <a:defRPr/>
            </a:pPr>
            <a:r>
              <a:rPr lang="en-GB" sz="2300" dirty="0">
                <a:solidFill>
                  <a:srgbClr val="000099"/>
                </a:solidFill>
              </a:rPr>
              <a:t>Part of the historical centre of Old Riga</a:t>
            </a:r>
            <a:endParaRPr lang="lv-LV" sz="2300" dirty="0">
              <a:solidFill>
                <a:srgbClr val="000099"/>
              </a:solidFill>
            </a:endParaRPr>
          </a:p>
          <a:p>
            <a:pPr marL="372677" indent="-372677" defTabSz="652437">
              <a:spcBef>
                <a:spcPts val="904"/>
              </a:spcBef>
              <a:buClr>
                <a:srgbClr val="C0504D"/>
              </a:buClr>
              <a:defRPr/>
            </a:pPr>
            <a:endParaRPr lang="en-GB" sz="1600" b="1" dirty="0">
              <a:solidFill>
                <a:prstClr val="black"/>
              </a:solidFill>
              <a:latin typeface="Arial"/>
            </a:endParaRPr>
          </a:p>
          <a:p>
            <a:pPr marL="258008" indent="-258008" defTabSz="652437">
              <a:lnSpc>
                <a:spcPct val="114000"/>
              </a:lnSpc>
              <a:spcBef>
                <a:spcPts val="904"/>
              </a:spcBef>
              <a:buClr>
                <a:srgbClr val="C0504D"/>
              </a:buClr>
              <a:defRPr/>
            </a:pPr>
            <a:endParaRPr lang="en-GB" sz="1600" b="1" dirty="0">
              <a:solidFill>
                <a:prstClr val="black"/>
              </a:solidFill>
              <a:latin typeface="Arial"/>
            </a:endParaRPr>
          </a:p>
        </p:txBody>
      </p:sp>
      <p:pic>
        <p:nvPicPr>
          <p:cNvPr id="1026" name="Picture 2"/>
          <p:cNvPicPr>
            <a:picLocks noGrp="1" noChangeAspect="1" noChangeArrowheads="1"/>
          </p:cNvPicPr>
          <p:nvPr>
            <p:ph idx="10"/>
          </p:nvPr>
        </p:nvPicPr>
        <p:blipFill>
          <a:blip r:embed="rId2">
            <a:extLst>
              <a:ext uri="{28A0092B-C50C-407E-A947-70E740481C1C}">
                <a14:useLocalDpi xmlns:a14="http://schemas.microsoft.com/office/drawing/2010/main" val="0"/>
              </a:ext>
            </a:extLst>
          </a:blip>
          <a:srcRect/>
          <a:stretch>
            <a:fillRect/>
          </a:stretch>
        </p:blipFill>
        <p:spPr bwMode="auto">
          <a:xfrm>
            <a:off x="702410" y="2843681"/>
            <a:ext cx="3548180" cy="3115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41752" y="1878012"/>
            <a:ext cx="4011613" cy="3541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57585" y="5419725"/>
            <a:ext cx="4230687" cy="143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5226346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a:xfrm>
            <a:off x="1447976" y="1073937"/>
            <a:ext cx="6120680" cy="864096"/>
          </a:xfrm>
        </p:spPr>
        <p:txBody>
          <a:bodyPr>
            <a:normAutofit fontScale="90000"/>
          </a:bodyPr>
          <a:lstStyle/>
          <a:p>
            <a:r>
              <a:rPr lang="en-US" dirty="0" smtClean="0"/>
              <a:t>Revitalization </a:t>
            </a:r>
            <a:r>
              <a:rPr lang="en-US" dirty="0"/>
              <a:t>of the </a:t>
            </a:r>
            <a:r>
              <a:rPr lang="en-US" dirty="0" err="1"/>
              <a:t>Spīķeri</a:t>
            </a:r>
            <a:r>
              <a:rPr lang="en-US" dirty="0"/>
              <a:t> Block </a:t>
            </a:r>
            <a:r>
              <a:rPr lang="lv-LV" dirty="0" smtClean="0"/>
              <a:t/>
            </a:r>
            <a:br>
              <a:rPr lang="lv-LV" dirty="0" smtClean="0"/>
            </a:br>
            <a:endParaRPr lang="en-US" dirty="0"/>
          </a:p>
        </p:txBody>
      </p:sp>
      <p:sp>
        <p:nvSpPr>
          <p:cNvPr id="5" name="Teksta vietturis 4"/>
          <p:cNvSpPr>
            <a:spLocks noGrp="1"/>
          </p:cNvSpPr>
          <p:nvPr>
            <p:ph type="body" sz="quarter" idx="13"/>
          </p:nvPr>
        </p:nvSpPr>
        <p:spPr/>
        <p:txBody>
          <a:bodyPr/>
          <a:lstStyle/>
          <a:p>
            <a:r>
              <a:rPr lang="lv-LV" dirty="0"/>
              <a:t>I</a:t>
            </a:r>
            <a:r>
              <a:rPr lang="en-US" dirty="0" err="1"/>
              <a:t>mportance</a:t>
            </a:r>
            <a:r>
              <a:rPr lang="en-US" dirty="0"/>
              <a:t> of brownfield regeneration</a:t>
            </a:r>
            <a:r>
              <a:rPr lang="lv-LV" dirty="0"/>
              <a:t> </a:t>
            </a:r>
            <a:r>
              <a:rPr lang="lv-LV" dirty="0" err="1"/>
              <a:t>in</a:t>
            </a:r>
            <a:r>
              <a:rPr lang="lv-LV" dirty="0"/>
              <a:t> </a:t>
            </a:r>
            <a:r>
              <a:rPr lang="lv-LV" dirty="0" err="1"/>
              <a:t>Riga</a:t>
            </a:r>
            <a:endParaRPr lang="en-US" dirty="0"/>
          </a:p>
        </p:txBody>
      </p:sp>
      <p:pic>
        <p:nvPicPr>
          <p:cNvPr id="2050" name="Picture 2"/>
          <p:cNvPicPr>
            <a:picLocks noGrp="1" noChangeAspect="1" noChangeArrowheads="1"/>
          </p:cNvPicPr>
          <p:nvPr>
            <p:ph idx="10"/>
          </p:nvPr>
        </p:nvPicPr>
        <p:blipFill>
          <a:blip r:embed="rId2">
            <a:extLst>
              <a:ext uri="{28A0092B-C50C-407E-A947-70E740481C1C}">
                <a14:useLocalDpi xmlns:a14="http://schemas.microsoft.com/office/drawing/2010/main" val="0"/>
              </a:ext>
            </a:extLst>
          </a:blip>
          <a:srcRect/>
          <a:stretch>
            <a:fillRect/>
          </a:stretch>
        </p:blipFill>
        <p:spPr bwMode="auto">
          <a:xfrm>
            <a:off x="755576" y="1700808"/>
            <a:ext cx="2639797" cy="15119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6007" y="3284984"/>
            <a:ext cx="2663825" cy="167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6007" y="5085184"/>
            <a:ext cx="2670175"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Satura vietturis 3"/>
          <p:cNvSpPr txBox="1">
            <a:spLocks/>
          </p:cNvSpPr>
          <p:nvPr/>
        </p:nvSpPr>
        <p:spPr>
          <a:xfrm>
            <a:off x="5343522" y="1628800"/>
            <a:ext cx="2858211" cy="1846974"/>
          </a:xfrm>
          <a:prstGeom prst="rect">
            <a:avLst/>
          </a:prstGeom>
        </p:spPr>
        <p:txBody>
          <a:bodyPr lIns="45872" tIns="22934" rIns="45872" bIns="22934"/>
          <a:lstStyle/>
          <a:p>
            <a:pPr marL="244661" indent="-244661" defTabSz="652437">
              <a:spcBef>
                <a:spcPts val="603"/>
              </a:spcBef>
              <a:buClr>
                <a:srgbClr val="C0504D"/>
              </a:buClr>
              <a:buFont typeface="Arial" panose="020B0604020202020204" pitchFamily="34" charset="0"/>
              <a:buChar char="•"/>
              <a:defRPr/>
            </a:pPr>
            <a:r>
              <a:rPr lang="en-GB" sz="1400" dirty="0">
                <a:solidFill>
                  <a:srgbClr val="000099"/>
                </a:solidFill>
              </a:rPr>
              <a:t>Lighting</a:t>
            </a:r>
            <a:r>
              <a:rPr lang="en-GB" sz="1400" b="1" dirty="0">
                <a:solidFill>
                  <a:prstClr val="black"/>
                </a:solidFill>
                <a:latin typeface="Arial"/>
              </a:rPr>
              <a:t> </a:t>
            </a:r>
            <a:r>
              <a:rPr lang="en-GB" sz="1400" dirty="0">
                <a:solidFill>
                  <a:srgbClr val="000099"/>
                </a:solidFill>
              </a:rPr>
              <a:t>installation</a:t>
            </a:r>
            <a:r>
              <a:rPr lang="lv-LV" sz="1400" b="1" dirty="0">
                <a:solidFill>
                  <a:prstClr val="black"/>
                </a:solidFill>
                <a:latin typeface="Arial"/>
              </a:rPr>
              <a:t> </a:t>
            </a:r>
          </a:p>
          <a:p>
            <a:pPr marL="244661" indent="-244661" defTabSz="652437">
              <a:spcBef>
                <a:spcPts val="603"/>
              </a:spcBef>
              <a:buClr>
                <a:srgbClr val="C0504D"/>
              </a:buClr>
              <a:buFont typeface="Arial" panose="020B0604020202020204" pitchFamily="34" charset="0"/>
              <a:buChar char="•"/>
              <a:defRPr/>
            </a:pPr>
            <a:r>
              <a:rPr lang="en-GB" sz="1400" dirty="0">
                <a:solidFill>
                  <a:srgbClr val="000099"/>
                </a:solidFill>
              </a:rPr>
              <a:t>Planting</a:t>
            </a:r>
            <a:r>
              <a:rPr lang="lv-LV" sz="1400" b="1" dirty="0">
                <a:solidFill>
                  <a:prstClr val="black"/>
                </a:solidFill>
                <a:latin typeface="Arial" pitchFamily="34" charset="0"/>
              </a:rPr>
              <a:t> </a:t>
            </a:r>
          </a:p>
          <a:p>
            <a:pPr marL="244661" indent="-244661" defTabSz="652437">
              <a:spcBef>
                <a:spcPts val="603"/>
              </a:spcBef>
              <a:buClr>
                <a:srgbClr val="C0504D"/>
              </a:buClr>
              <a:buFont typeface="Arial" panose="020B0604020202020204" pitchFamily="34" charset="0"/>
              <a:buChar char="•"/>
              <a:defRPr/>
            </a:pPr>
            <a:r>
              <a:rPr lang="en-GB" sz="1400" dirty="0">
                <a:solidFill>
                  <a:srgbClr val="000099"/>
                </a:solidFill>
              </a:rPr>
              <a:t>Restoration</a:t>
            </a:r>
            <a:endParaRPr lang="lv-LV" sz="1400" dirty="0">
              <a:solidFill>
                <a:srgbClr val="000099"/>
              </a:solidFill>
            </a:endParaRPr>
          </a:p>
          <a:p>
            <a:pPr marL="244661" indent="-244661" defTabSz="652437">
              <a:spcBef>
                <a:spcPts val="603"/>
              </a:spcBef>
              <a:buClr>
                <a:srgbClr val="C0504D"/>
              </a:buClr>
              <a:buFont typeface="Arial" panose="020B0604020202020204" pitchFamily="34" charset="0"/>
              <a:buChar char="•"/>
              <a:defRPr/>
            </a:pPr>
            <a:r>
              <a:rPr lang="en-GB" sz="1400" dirty="0">
                <a:solidFill>
                  <a:srgbClr val="000099"/>
                </a:solidFill>
              </a:rPr>
              <a:t>Skate</a:t>
            </a:r>
            <a:r>
              <a:rPr lang="en-GB" sz="1400" b="1" dirty="0">
                <a:solidFill>
                  <a:prstClr val="black"/>
                </a:solidFill>
                <a:latin typeface="Arial" pitchFamily="34" charset="0"/>
              </a:rPr>
              <a:t> </a:t>
            </a:r>
            <a:r>
              <a:rPr lang="en-GB" sz="1400" dirty="0">
                <a:solidFill>
                  <a:srgbClr val="000099"/>
                </a:solidFill>
              </a:rPr>
              <a:t>park</a:t>
            </a:r>
            <a:r>
              <a:rPr lang="en-GB" sz="1400" b="1" dirty="0">
                <a:solidFill>
                  <a:prstClr val="black"/>
                </a:solidFill>
                <a:latin typeface="Arial" pitchFamily="34" charset="0"/>
              </a:rPr>
              <a:t> </a:t>
            </a:r>
            <a:r>
              <a:rPr lang="en-GB" sz="1400" dirty="0">
                <a:solidFill>
                  <a:srgbClr val="000099"/>
                </a:solidFill>
              </a:rPr>
              <a:t>construction</a:t>
            </a:r>
            <a:r>
              <a:rPr lang="lv-LV" sz="1400" b="1" dirty="0">
                <a:solidFill>
                  <a:prstClr val="black"/>
                </a:solidFill>
                <a:latin typeface="Arial" pitchFamily="34" charset="0"/>
              </a:rPr>
              <a:t> </a:t>
            </a:r>
          </a:p>
          <a:p>
            <a:pPr marL="244661" indent="-244661" defTabSz="652437">
              <a:spcBef>
                <a:spcPts val="603"/>
              </a:spcBef>
              <a:buClr>
                <a:srgbClr val="C0504D"/>
              </a:buClr>
              <a:buFont typeface="Arial" panose="020B0604020202020204" pitchFamily="34" charset="0"/>
              <a:buChar char="•"/>
              <a:defRPr/>
            </a:pPr>
            <a:r>
              <a:rPr lang="en-GB" sz="1400" dirty="0">
                <a:solidFill>
                  <a:srgbClr val="000099"/>
                </a:solidFill>
              </a:rPr>
              <a:t>Placement of benches</a:t>
            </a:r>
            <a:r>
              <a:rPr lang="lv-LV" sz="1400" b="1" dirty="0">
                <a:solidFill>
                  <a:prstClr val="black"/>
                </a:solidFill>
                <a:latin typeface="Arial" pitchFamily="34" charset="0"/>
              </a:rPr>
              <a:t> </a:t>
            </a:r>
          </a:p>
          <a:p>
            <a:pPr marL="244661" indent="-244661" defTabSz="652437">
              <a:spcBef>
                <a:spcPts val="603"/>
              </a:spcBef>
              <a:buClr>
                <a:srgbClr val="C0504D"/>
              </a:buClr>
              <a:buFont typeface="Arial" panose="020B0604020202020204" pitchFamily="34" charset="0"/>
              <a:buChar char="•"/>
              <a:defRPr/>
            </a:pPr>
            <a:r>
              <a:rPr lang="en-GB" sz="1400" dirty="0">
                <a:solidFill>
                  <a:srgbClr val="000099"/>
                </a:solidFill>
              </a:rPr>
              <a:t>Establishment</a:t>
            </a:r>
            <a:r>
              <a:rPr lang="en-GB" sz="1400" b="1" dirty="0">
                <a:solidFill>
                  <a:prstClr val="black"/>
                </a:solidFill>
                <a:latin typeface="Arial" pitchFamily="34" charset="0"/>
              </a:rPr>
              <a:t> </a:t>
            </a:r>
            <a:r>
              <a:rPr lang="en-GB" sz="1400" dirty="0">
                <a:solidFill>
                  <a:srgbClr val="000099"/>
                </a:solidFill>
              </a:rPr>
              <a:t>of</a:t>
            </a:r>
            <a:r>
              <a:rPr lang="en-GB" sz="1400" b="1" dirty="0">
                <a:solidFill>
                  <a:prstClr val="black"/>
                </a:solidFill>
                <a:latin typeface="Arial" pitchFamily="34" charset="0"/>
              </a:rPr>
              <a:t> </a:t>
            </a:r>
            <a:r>
              <a:rPr lang="en-GB" sz="1400" dirty="0">
                <a:solidFill>
                  <a:srgbClr val="000099"/>
                </a:solidFill>
              </a:rPr>
              <a:t>cycle</a:t>
            </a:r>
            <a:r>
              <a:rPr lang="en-GB" sz="1400" b="1" dirty="0">
                <a:solidFill>
                  <a:prstClr val="black"/>
                </a:solidFill>
                <a:latin typeface="Arial" pitchFamily="34" charset="0"/>
              </a:rPr>
              <a:t> </a:t>
            </a:r>
            <a:r>
              <a:rPr lang="en-GB" sz="1400" dirty="0">
                <a:solidFill>
                  <a:srgbClr val="000099"/>
                </a:solidFill>
              </a:rPr>
              <a:t>path</a:t>
            </a:r>
            <a:endParaRPr lang="lv-LV" sz="1400" dirty="0">
              <a:solidFill>
                <a:srgbClr val="000099"/>
              </a:solidFill>
            </a:endParaRPr>
          </a:p>
          <a:p>
            <a:pPr defTabSz="652437">
              <a:spcBef>
                <a:spcPts val="603"/>
              </a:spcBef>
              <a:buClr>
                <a:srgbClr val="C0504D"/>
              </a:buClr>
              <a:defRPr/>
            </a:pPr>
            <a:endParaRPr lang="en-GB" sz="1400" b="1" dirty="0">
              <a:solidFill>
                <a:prstClr val="black"/>
              </a:solidFill>
              <a:latin typeface="Arial" pitchFamily="34" charset="0"/>
            </a:endParaRPr>
          </a:p>
          <a:p>
            <a:pPr marL="372677" indent="-372677" defTabSz="652437">
              <a:spcBef>
                <a:spcPts val="904"/>
              </a:spcBef>
              <a:buClr>
                <a:srgbClr val="C0504D"/>
              </a:buClr>
              <a:defRPr/>
            </a:pPr>
            <a:endParaRPr lang="en-GB" sz="1400" b="1" dirty="0">
              <a:solidFill>
                <a:prstClr val="black"/>
              </a:solidFill>
              <a:latin typeface="Arial" pitchFamily="34" charset="0"/>
            </a:endParaRPr>
          </a:p>
          <a:p>
            <a:pPr marL="372677" indent="-372677" defTabSz="652437">
              <a:spcBef>
                <a:spcPts val="904"/>
              </a:spcBef>
              <a:buClr>
                <a:srgbClr val="C0504D"/>
              </a:buClr>
              <a:defRPr/>
            </a:pPr>
            <a:endParaRPr lang="en-GB" sz="1400" b="1" dirty="0">
              <a:solidFill>
                <a:prstClr val="black"/>
              </a:solidFill>
              <a:latin typeface="Arial" pitchFamily="34" charset="0"/>
            </a:endParaRPr>
          </a:p>
          <a:p>
            <a:pPr marL="372677" indent="-372677" defTabSz="652437">
              <a:spcBef>
                <a:spcPts val="904"/>
              </a:spcBef>
              <a:buClr>
                <a:srgbClr val="C0504D"/>
              </a:buClr>
              <a:defRPr/>
            </a:pPr>
            <a:endParaRPr lang="en-GB" sz="1400" b="1" dirty="0">
              <a:solidFill>
                <a:prstClr val="black"/>
              </a:solidFill>
              <a:latin typeface="Arial" pitchFamily="34" charset="0"/>
            </a:endParaRPr>
          </a:p>
          <a:p>
            <a:pPr marL="372677" indent="-372677" defTabSz="652437">
              <a:spcBef>
                <a:spcPts val="904"/>
              </a:spcBef>
              <a:buClr>
                <a:srgbClr val="C0504D"/>
              </a:buClr>
              <a:defRPr/>
            </a:pPr>
            <a:endParaRPr lang="en-GB" sz="1400" b="1" dirty="0">
              <a:solidFill>
                <a:prstClr val="black"/>
              </a:solidFill>
              <a:latin typeface="Arial"/>
            </a:endParaRPr>
          </a:p>
          <a:p>
            <a:pPr marL="1404714" lvl="5" indent="-258008" algn="ctr" defTabSz="652437">
              <a:lnSpc>
                <a:spcPct val="114000"/>
              </a:lnSpc>
              <a:spcBef>
                <a:spcPts val="904"/>
              </a:spcBef>
              <a:buClr>
                <a:srgbClr val="C0504D"/>
              </a:buClr>
              <a:buFont typeface="+mj-lt"/>
              <a:buAutoNum type="arabicPeriod"/>
              <a:defRPr/>
            </a:pPr>
            <a:endParaRPr lang="en-GB" sz="1400" b="1" dirty="0">
              <a:solidFill>
                <a:prstClr val="black"/>
              </a:solidFill>
              <a:latin typeface="Arial"/>
            </a:endParaRPr>
          </a:p>
        </p:txBody>
      </p:sp>
      <p:pic>
        <p:nvPicPr>
          <p:cNvPr id="2054"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4008" y="3719934"/>
            <a:ext cx="3883025" cy="273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5410578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ksta vietturis 3"/>
          <p:cNvSpPr>
            <a:spLocks noGrp="1"/>
          </p:cNvSpPr>
          <p:nvPr>
            <p:ph type="body" sz="quarter" idx="10"/>
          </p:nvPr>
        </p:nvSpPr>
        <p:spPr/>
        <p:txBody>
          <a:bodyPr/>
          <a:lstStyle/>
          <a:p>
            <a:r>
              <a:rPr lang="lv-LV" dirty="0"/>
              <a:t>I</a:t>
            </a:r>
            <a:r>
              <a:rPr lang="en-US" dirty="0" err="1"/>
              <a:t>mportance</a:t>
            </a:r>
            <a:r>
              <a:rPr lang="en-US" dirty="0"/>
              <a:t> of brownfield regeneration</a:t>
            </a:r>
            <a:r>
              <a:rPr lang="lv-LV" dirty="0"/>
              <a:t> </a:t>
            </a:r>
            <a:r>
              <a:rPr lang="lv-LV" dirty="0" err="1"/>
              <a:t>in</a:t>
            </a:r>
            <a:r>
              <a:rPr lang="lv-LV" dirty="0"/>
              <a:t> </a:t>
            </a:r>
            <a:r>
              <a:rPr lang="lv-LV" dirty="0" err="1"/>
              <a:t>Riga</a:t>
            </a:r>
            <a:endParaRPr lang="en-US" dirty="0"/>
          </a:p>
          <a:p>
            <a:endParaRPr lang="lv-LV" dirty="0"/>
          </a:p>
        </p:txBody>
      </p:sp>
      <p:pic>
        <p:nvPicPr>
          <p:cNvPr id="5"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7504" y="3087494"/>
            <a:ext cx="4722590" cy="2429738"/>
          </a:xfrm>
          <a:prstGeom prst="rect">
            <a:avLst/>
          </a:prstGeom>
          <a:noFill/>
          <a:ln>
            <a:noFill/>
          </a:ln>
          <a:effectLst/>
          <a:extLst>
            <a:ext uri="{909E8E84-426E-40DD-AFC4-6F175D3DCCD1}">
              <a14:hiddenFill xmlns:a14="http://schemas.microsoft.com/office/drawing/2010/main">
                <a:blipFill dpi="0" rotWithShape="0">
                  <a:blip/>
                  <a:srcRect/>
                  <a:tile tx="0" ty="0" sx="100000" sy="100000" flip="none" algn="tl"/>
                </a:blip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139924" y="2583438"/>
            <a:ext cx="3384376" cy="369332"/>
          </a:xfrm>
          <a:prstGeom prst="rect">
            <a:avLst/>
          </a:prstGeom>
          <a:noFill/>
        </p:spPr>
        <p:txBody>
          <a:bodyPr wrap="square" rtlCol="0">
            <a:spAutoFit/>
          </a:bodyPr>
          <a:lstStyle/>
          <a:p>
            <a:r>
              <a:rPr lang="en-US" dirty="0" smtClean="0"/>
              <a:t>Population</a:t>
            </a:r>
            <a:r>
              <a:rPr lang="lv-LV" dirty="0" smtClean="0"/>
              <a:t>, </a:t>
            </a:r>
            <a:r>
              <a:rPr lang="en-US" dirty="0" smtClean="0"/>
              <a:t>thousands</a:t>
            </a:r>
            <a:endParaRPr lang="en-US" dirty="0"/>
          </a:p>
        </p:txBody>
      </p:sp>
      <p:sp>
        <p:nvSpPr>
          <p:cNvPr id="7" name="Taisnstūris 6"/>
          <p:cNvSpPr/>
          <p:nvPr/>
        </p:nvSpPr>
        <p:spPr>
          <a:xfrm>
            <a:off x="107504" y="2060218"/>
            <a:ext cx="3453510" cy="523220"/>
          </a:xfrm>
          <a:prstGeom prst="rect">
            <a:avLst/>
          </a:prstGeom>
        </p:spPr>
        <p:txBody>
          <a:bodyPr wrap="none">
            <a:spAutoFit/>
          </a:bodyPr>
          <a:lstStyle/>
          <a:p>
            <a:pPr>
              <a:defRPr/>
            </a:pPr>
            <a:r>
              <a:rPr lang="en-US" sz="2800" b="1" dirty="0"/>
              <a:t>City status </a:t>
            </a:r>
            <a:r>
              <a:rPr lang="lv-LV" sz="2800" b="1" dirty="0"/>
              <a:t> </a:t>
            </a:r>
            <a:r>
              <a:rPr lang="en-US" sz="2800" dirty="0"/>
              <a:t>since 1201</a:t>
            </a:r>
          </a:p>
        </p:txBody>
      </p:sp>
      <p:pic>
        <p:nvPicPr>
          <p:cNvPr id="8" name="Picture 3" descr="riga_teritorijasrobeza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4962160" y="1044772"/>
            <a:ext cx="4181840" cy="57395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 name="TextBox 8"/>
          <p:cNvSpPr txBox="1"/>
          <p:nvPr/>
        </p:nvSpPr>
        <p:spPr>
          <a:xfrm>
            <a:off x="5051916" y="1225491"/>
            <a:ext cx="4002328" cy="369332"/>
          </a:xfrm>
          <a:prstGeom prst="rect">
            <a:avLst/>
          </a:prstGeom>
          <a:solidFill>
            <a:schemeClr val="bg1"/>
          </a:solidFill>
        </p:spPr>
        <p:txBody>
          <a:bodyPr wrap="square" rtlCol="0">
            <a:spAutoFit/>
          </a:bodyPr>
          <a:lstStyle/>
          <a:p>
            <a:r>
              <a:rPr lang="en-US" dirty="0" smtClean="0"/>
              <a:t>Territory and borders 13 century - 1979</a:t>
            </a:r>
            <a:endParaRPr lang="en-US" dirty="0"/>
          </a:p>
        </p:txBody>
      </p:sp>
      <p:sp>
        <p:nvSpPr>
          <p:cNvPr id="10" name="Title 5"/>
          <p:cNvSpPr>
            <a:spLocks noGrp="1"/>
          </p:cNvSpPr>
          <p:nvPr>
            <p:ph type="title"/>
          </p:nvPr>
        </p:nvSpPr>
        <p:spPr>
          <a:xfrm>
            <a:off x="467544" y="1556792"/>
            <a:ext cx="3932906" cy="432048"/>
          </a:xfrm>
          <a:solidFill>
            <a:schemeClr val="bg1"/>
          </a:solidFill>
        </p:spPr>
        <p:txBody>
          <a:bodyPr>
            <a:normAutofit fontScale="90000"/>
          </a:bodyPr>
          <a:lstStyle/>
          <a:p>
            <a:r>
              <a:rPr lang="lv-LV" dirty="0" err="1" smtClean="0"/>
              <a:t>Area</a:t>
            </a:r>
            <a:r>
              <a:rPr lang="lv-LV" dirty="0" smtClean="0"/>
              <a:t> </a:t>
            </a:r>
            <a:r>
              <a:rPr lang="lv-LV" dirty="0" err="1" smtClean="0"/>
              <a:t>and</a:t>
            </a:r>
            <a:r>
              <a:rPr lang="lv-LV" dirty="0" smtClean="0"/>
              <a:t> </a:t>
            </a:r>
            <a:r>
              <a:rPr lang="lv-LV" dirty="0" err="1" smtClean="0"/>
              <a:t>population</a:t>
            </a:r>
            <a:endParaRPr lang="en-US" dirty="0"/>
          </a:p>
        </p:txBody>
      </p:sp>
    </p:spTree>
    <p:extLst>
      <p:ext uri="{BB962C8B-B14F-4D97-AF65-F5344CB8AC3E}">
        <p14:creationId xmlns:p14="http://schemas.microsoft.com/office/powerpoint/2010/main" val="211547289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a:xfrm>
            <a:off x="1447976" y="1073937"/>
            <a:ext cx="6120680" cy="864096"/>
          </a:xfrm>
        </p:spPr>
        <p:txBody>
          <a:bodyPr>
            <a:normAutofit fontScale="90000"/>
          </a:bodyPr>
          <a:lstStyle/>
          <a:p>
            <a:r>
              <a:rPr lang="en-US" dirty="0" smtClean="0"/>
              <a:t>Revitalization </a:t>
            </a:r>
            <a:r>
              <a:rPr lang="en-US" dirty="0"/>
              <a:t>of the </a:t>
            </a:r>
            <a:r>
              <a:rPr lang="en-US" dirty="0" err="1"/>
              <a:t>Spīķeri</a:t>
            </a:r>
            <a:r>
              <a:rPr lang="en-US" dirty="0"/>
              <a:t> Block </a:t>
            </a:r>
            <a:r>
              <a:rPr lang="lv-LV" dirty="0" smtClean="0"/>
              <a:t/>
            </a:r>
            <a:br>
              <a:rPr lang="lv-LV" dirty="0" smtClean="0"/>
            </a:br>
            <a:endParaRPr lang="en-US" dirty="0"/>
          </a:p>
        </p:txBody>
      </p:sp>
      <p:sp>
        <p:nvSpPr>
          <p:cNvPr id="5" name="Teksta vietturis 4"/>
          <p:cNvSpPr>
            <a:spLocks noGrp="1"/>
          </p:cNvSpPr>
          <p:nvPr>
            <p:ph type="body" sz="quarter" idx="13"/>
          </p:nvPr>
        </p:nvSpPr>
        <p:spPr/>
        <p:txBody>
          <a:bodyPr/>
          <a:lstStyle/>
          <a:p>
            <a:r>
              <a:rPr lang="lv-LV" dirty="0"/>
              <a:t>I</a:t>
            </a:r>
            <a:r>
              <a:rPr lang="en-US" dirty="0" err="1"/>
              <a:t>mportance</a:t>
            </a:r>
            <a:r>
              <a:rPr lang="en-US" dirty="0"/>
              <a:t> of brownfield regeneration</a:t>
            </a:r>
            <a:r>
              <a:rPr lang="lv-LV" dirty="0"/>
              <a:t> </a:t>
            </a:r>
            <a:r>
              <a:rPr lang="lv-LV" dirty="0" err="1"/>
              <a:t>in</a:t>
            </a:r>
            <a:r>
              <a:rPr lang="lv-LV" dirty="0"/>
              <a:t> </a:t>
            </a:r>
            <a:r>
              <a:rPr lang="lv-LV" dirty="0" err="1"/>
              <a:t>Riga</a:t>
            </a:r>
            <a:endParaRPr lang="en-US" dirty="0"/>
          </a:p>
        </p:txBody>
      </p:sp>
      <p:sp>
        <p:nvSpPr>
          <p:cNvPr id="10" name="Satura vietturis 3"/>
          <p:cNvSpPr txBox="1">
            <a:spLocks/>
          </p:cNvSpPr>
          <p:nvPr/>
        </p:nvSpPr>
        <p:spPr>
          <a:xfrm>
            <a:off x="1187624" y="1916832"/>
            <a:ext cx="4322536" cy="1988911"/>
          </a:xfrm>
          <a:prstGeom prst="rect">
            <a:avLst/>
          </a:prstGeom>
        </p:spPr>
        <p:txBody>
          <a:bodyPr lIns="45872" tIns="22934" rIns="45872" bIns="22934"/>
          <a:lstStyle/>
          <a:p>
            <a:pPr marL="372677" indent="-372677" defTabSz="652437">
              <a:spcBef>
                <a:spcPts val="904"/>
              </a:spcBef>
              <a:buClr>
                <a:schemeClr val="accent2"/>
              </a:buClr>
              <a:buFont typeface="+mj-lt"/>
              <a:buAutoNum type="arabicPeriod"/>
              <a:defRPr/>
            </a:pPr>
            <a:r>
              <a:rPr lang="en-GB" sz="1700" dirty="0">
                <a:solidFill>
                  <a:srgbClr val="000099"/>
                </a:solidFill>
              </a:rPr>
              <a:t>Effective public-private partnership</a:t>
            </a:r>
          </a:p>
          <a:p>
            <a:pPr marL="372677" indent="-372677" defTabSz="652437">
              <a:spcBef>
                <a:spcPts val="904"/>
              </a:spcBef>
              <a:buClr>
                <a:schemeClr val="accent2"/>
              </a:buClr>
              <a:buFont typeface="+mj-lt"/>
              <a:buAutoNum type="arabicPeriod"/>
              <a:defRPr/>
            </a:pPr>
            <a:r>
              <a:rPr lang="en-GB" sz="1700" dirty="0">
                <a:solidFill>
                  <a:srgbClr val="000099"/>
                </a:solidFill>
              </a:rPr>
              <a:t>Strategic approach</a:t>
            </a:r>
          </a:p>
          <a:p>
            <a:pPr marL="372677" indent="-372677" defTabSz="652437">
              <a:spcBef>
                <a:spcPts val="904"/>
              </a:spcBef>
              <a:buClr>
                <a:schemeClr val="accent2"/>
              </a:buClr>
              <a:buFont typeface="+mj-lt"/>
              <a:buAutoNum type="arabicPeriod"/>
              <a:defRPr/>
            </a:pPr>
            <a:r>
              <a:rPr lang="en-GB" sz="1700" dirty="0">
                <a:solidFill>
                  <a:srgbClr val="000099"/>
                </a:solidFill>
              </a:rPr>
              <a:t>Expert advice</a:t>
            </a:r>
          </a:p>
          <a:p>
            <a:pPr marL="372677" indent="-372677" defTabSz="652437">
              <a:spcBef>
                <a:spcPts val="904"/>
              </a:spcBef>
              <a:buClr>
                <a:schemeClr val="accent2"/>
              </a:buClr>
              <a:buFont typeface="+mj-lt"/>
              <a:buAutoNum type="arabicPeriod"/>
              <a:defRPr/>
            </a:pPr>
            <a:r>
              <a:rPr lang="en-GB" sz="1700" dirty="0">
                <a:solidFill>
                  <a:srgbClr val="000099"/>
                </a:solidFill>
              </a:rPr>
              <a:t>Wider public involvement</a:t>
            </a:r>
          </a:p>
          <a:p>
            <a:pPr marL="372677" indent="-372677" defTabSz="652437">
              <a:spcBef>
                <a:spcPts val="904"/>
              </a:spcBef>
              <a:buClr>
                <a:schemeClr val="accent2"/>
              </a:buClr>
              <a:buFont typeface="+mj-lt"/>
              <a:buAutoNum type="arabicPeriod"/>
              <a:defRPr/>
            </a:pPr>
            <a:r>
              <a:rPr lang="en-GB" sz="1700" dirty="0">
                <a:solidFill>
                  <a:srgbClr val="000099"/>
                </a:solidFill>
              </a:rPr>
              <a:t>Step-by-step approach</a:t>
            </a:r>
            <a:endParaRPr lang="lv-LV" sz="1700" dirty="0">
              <a:solidFill>
                <a:srgbClr val="000099"/>
              </a:solidFill>
            </a:endParaRPr>
          </a:p>
          <a:p>
            <a:pPr marL="372677" indent="-372677" defTabSz="652437">
              <a:spcBef>
                <a:spcPts val="904"/>
              </a:spcBef>
              <a:buClr>
                <a:srgbClr val="FF0000"/>
              </a:buClr>
              <a:buFont typeface="+mj-lt"/>
              <a:buAutoNum type="arabicPeriod"/>
              <a:defRPr/>
            </a:pPr>
            <a:endParaRPr lang="en-GB" sz="1700" b="1" dirty="0">
              <a:latin typeface="Arial"/>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4509120"/>
            <a:ext cx="2500313" cy="1811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5950" y="4460479"/>
            <a:ext cx="2500313" cy="1804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50278" y="1528819"/>
            <a:ext cx="2389187" cy="1646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63856" y="3284984"/>
            <a:ext cx="2425700" cy="1597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73160" y="5026238"/>
            <a:ext cx="2457450" cy="1811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aisnstūris 3"/>
          <p:cNvSpPr/>
          <p:nvPr/>
        </p:nvSpPr>
        <p:spPr>
          <a:xfrm>
            <a:off x="1614907" y="6332958"/>
            <a:ext cx="4397474" cy="390556"/>
          </a:xfrm>
          <a:prstGeom prst="rect">
            <a:avLst/>
          </a:prstGeom>
        </p:spPr>
        <p:txBody>
          <a:bodyPr wrap="square">
            <a:spAutoFit/>
          </a:bodyPr>
          <a:lstStyle/>
          <a:p>
            <a:pPr lvl="0" defTabSz="652437">
              <a:lnSpc>
                <a:spcPct val="114000"/>
              </a:lnSpc>
              <a:spcBef>
                <a:spcPts val="904"/>
              </a:spcBef>
              <a:defRPr/>
            </a:pPr>
            <a:r>
              <a:rPr lang="en-US" sz="1700" b="1" dirty="0">
                <a:solidFill>
                  <a:prstClr val="black"/>
                </a:solidFill>
                <a:latin typeface="Arial"/>
              </a:rPr>
              <a:t>ERDF and Riga City Council’s budget</a:t>
            </a:r>
            <a:endParaRPr lang="en-GB" sz="1700" b="1" dirty="0">
              <a:solidFill>
                <a:prstClr val="black"/>
              </a:solidFill>
              <a:latin typeface="Arial"/>
            </a:endParaRPr>
          </a:p>
        </p:txBody>
      </p:sp>
    </p:spTree>
    <p:extLst>
      <p:ext uri="{BB962C8B-B14F-4D97-AF65-F5344CB8AC3E}">
        <p14:creationId xmlns:p14="http://schemas.microsoft.com/office/powerpoint/2010/main" val="385866757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a:xfrm>
            <a:off x="1447976" y="1073937"/>
            <a:ext cx="6120680" cy="864096"/>
          </a:xfrm>
        </p:spPr>
        <p:txBody>
          <a:bodyPr>
            <a:normAutofit fontScale="90000"/>
          </a:bodyPr>
          <a:lstStyle/>
          <a:p>
            <a:r>
              <a:rPr lang="en-US" dirty="0" smtClean="0"/>
              <a:t>Urban regeneration</a:t>
            </a:r>
            <a:r>
              <a:rPr lang="lv-LV" dirty="0" smtClean="0"/>
              <a:t/>
            </a:r>
            <a:br>
              <a:rPr lang="lv-LV" dirty="0" smtClean="0"/>
            </a:br>
            <a:endParaRPr lang="en-US" dirty="0"/>
          </a:p>
        </p:txBody>
      </p:sp>
      <p:sp>
        <p:nvSpPr>
          <p:cNvPr id="5" name="Teksta vietturis 4"/>
          <p:cNvSpPr>
            <a:spLocks noGrp="1"/>
          </p:cNvSpPr>
          <p:nvPr>
            <p:ph type="body" sz="quarter" idx="13"/>
          </p:nvPr>
        </p:nvSpPr>
        <p:spPr/>
        <p:txBody>
          <a:bodyPr/>
          <a:lstStyle/>
          <a:p>
            <a:r>
              <a:rPr lang="lv-LV" dirty="0"/>
              <a:t>I</a:t>
            </a:r>
            <a:r>
              <a:rPr lang="en-US" dirty="0" err="1"/>
              <a:t>mportance</a:t>
            </a:r>
            <a:r>
              <a:rPr lang="en-US" dirty="0"/>
              <a:t> of brownfield regeneration</a:t>
            </a:r>
            <a:r>
              <a:rPr lang="lv-LV" dirty="0"/>
              <a:t> </a:t>
            </a:r>
            <a:r>
              <a:rPr lang="lv-LV" dirty="0" err="1"/>
              <a:t>in</a:t>
            </a:r>
            <a:r>
              <a:rPr lang="lv-LV" dirty="0"/>
              <a:t> </a:t>
            </a:r>
            <a:r>
              <a:rPr lang="lv-LV" dirty="0" err="1"/>
              <a:t>Riga</a:t>
            </a:r>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916832"/>
            <a:ext cx="4518025" cy="4529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916831"/>
            <a:ext cx="3402013" cy="4529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4890630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a:xfrm>
            <a:off x="1447976" y="1073937"/>
            <a:ext cx="6120680" cy="864096"/>
          </a:xfrm>
        </p:spPr>
        <p:txBody>
          <a:bodyPr>
            <a:normAutofit fontScale="90000"/>
          </a:bodyPr>
          <a:lstStyle/>
          <a:p>
            <a:r>
              <a:rPr lang="en-US" dirty="0" smtClean="0"/>
              <a:t>Urban regeneration</a:t>
            </a:r>
            <a:r>
              <a:rPr lang="lv-LV" dirty="0" smtClean="0"/>
              <a:t/>
            </a:r>
            <a:br>
              <a:rPr lang="lv-LV" dirty="0" smtClean="0"/>
            </a:br>
            <a:endParaRPr lang="en-US" dirty="0"/>
          </a:p>
        </p:txBody>
      </p:sp>
      <p:sp>
        <p:nvSpPr>
          <p:cNvPr id="5" name="Teksta vietturis 4"/>
          <p:cNvSpPr>
            <a:spLocks noGrp="1"/>
          </p:cNvSpPr>
          <p:nvPr>
            <p:ph type="body" sz="quarter" idx="13"/>
          </p:nvPr>
        </p:nvSpPr>
        <p:spPr/>
        <p:txBody>
          <a:bodyPr/>
          <a:lstStyle/>
          <a:p>
            <a:r>
              <a:rPr lang="lv-LV" dirty="0"/>
              <a:t>I</a:t>
            </a:r>
            <a:r>
              <a:rPr lang="en-US" dirty="0" err="1"/>
              <a:t>mportance</a:t>
            </a:r>
            <a:r>
              <a:rPr lang="en-US" dirty="0"/>
              <a:t> of brownfield regeneration</a:t>
            </a:r>
            <a:r>
              <a:rPr lang="lv-LV" dirty="0"/>
              <a:t> </a:t>
            </a:r>
            <a:r>
              <a:rPr lang="lv-LV" dirty="0" err="1"/>
              <a:t>in</a:t>
            </a:r>
            <a:r>
              <a:rPr lang="lv-LV" dirty="0"/>
              <a:t> </a:t>
            </a:r>
            <a:r>
              <a:rPr lang="lv-LV" dirty="0" err="1"/>
              <a:t>Riga</a:t>
            </a:r>
            <a:endParaRPr 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8538" y="1700808"/>
            <a:ext cx="7145337" cy="4803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3915740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a:xfrm>
            <a:off x="1115616" y="1484784"/>
            <a:ext cx="7920880" cy="864096"/>
          </a:xfrm>
        </p:spPr>
        <p:txBody>
          <a:bodyPr>
            <a:normAutofit fontScale="90000"/>
          </a:bodyPr>
          <a:lstStyle/>
          <a:p>
            <a:r>
              <a:rPr lang="en-US" dirty="0" smtClean="0"/>
              <a:t>Strengthening </a:t>
            </a:r>
            <a:r>
              <a:rPr lang="en-US" dirty="0"/>
              <a:t>of the tourism potential Grīziņkalns  cultural and historical </a:t>
            </a:r>
            <a:r>
              <a:rPr lang="en-US" dirty="0" smtClean="0"/>
              <a:t>heritage</a:t>
            </a:r>
            <a:r>
              <a:rPr lang="lv-LV" dirty="0" smtClean="0"/>
              <a:t/>
            </a:r>
            <a:br>
              <a:rPr lang="lv-LV" dirty="0" smtClean="0"/>
            </a:br>
            <a:endParaRPr lang="en-US" dirty="0"/>
          </a:p>
        </p:txBody>
      </p:sp>
      <p:sp>
        <p:nvSpPr>
          <p:cNvPr id="5" name="Teksta vietturis 4"/>
          <p:cNvSpPr>
            <a:spLocks noGrp="1"/>
          </p:cNvSpPr>
          <p:nvPr>
            <p:ph type="body" sz="quarter" idx="13"/>
          </p:nvPr>
        </p:nvSpPr>
        <p:spPr/>
        <p:txBody>
          <a:bodyPr/>
          <a:lstStyle/>
          <a:p>
            <a:r>
              <a:rPr lang="lv-LV" dirty="0"/>
              <a:t>I</a:t>
            </a:r>
            <a:r>
              <a:rPr lang="en-US" dirty="0" err="1"/>
              <a:t>mportance</a:t>
            </a:r>
            <a:r>
              <a:rPr lang="en-US" dirty="0"/>
              <a:t> of brownfield regeneration</a:t>
            </a:r>
            <a:r>
              <a:rPr lang="lv-LV" dirty="0"/>
              <a:t> </a:t>
            </a:r>
            <a:r>
              <a:rPr lang="lv-LV" dirty="0" err="1"/>
              <a:t>in</a:t>
            </a:r>
            <a:r>
              <a:rPr lang="lv-LV" dirty="0"/>
              <a:t> </a:t>
            </a:r>
            <a:r>
              <a:rPr lang="lv-LV" dirty="0" err="1"/>
              <a:t>Riga</a:t>
            </a:r>
            <a:endParaRPr lang="en-US" dirty="0"/>
          </a:p>
        </p:txBody>
      </p:sp>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1723" y="2204864"/>
            <a:ext cx="3230563" cy="2152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7733" y="4607989"/>
            <a:ext cx="3230563" cy="2157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6055" y="2204864"/>
            <a:ext cx="3243263" cy="2163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6"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09269" y="4607989"/>
            <a:ext cx="3243263" cy="2176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1848586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lv-LV" dirty="0" err="1" smtClean="0"/>
              <a:t>Thank</a:t>
            </a:r>
            <a:r>
              <a:rPr lang="lv-LV" dirty="0" smtClean="0"/>
              <a:t> </a:t>
            </a:r>
            <a:r>
              <a:rPr lang="lv-LV" dirty="0" err="1" smtClean="0"/>
              <a:t>you</a:t>
            </a:r>
            <a:r>
              <a:rPr lang="lv-LV" dirty="0" smtClean="0"/>
              <a:t>!</a:t>
            </a:r>
            <a:endParaRPr lang="en-US" dirty="0"/>
          </a:p>
        </p:txBody>
      </p:sp>
      <p:sp>
        <p:nvSpPr>
          <p:cNvPr id="3" name="Text Placeholder 2"/>
          <p:cNvSpPr>
            <a:spLocks noGrp="1"/>
          </p:cNvSpPr>
          <p:nvPr>
            <p:ph type="body" sz="quarter" idx="12"/>
          </p:nvPr>
        </p:nvSpPr>
        <p:spPr/>
        <p:txBody>
          <a:bodyPr/>
          <a:lstStyle/>
          <a:p>
            <a:r>
              <a:rPr lang="lv-LV" b="1" dirty="0" smtClean="0"/>
              <a:t>Guntars Ruskuls</a:t>
            </a:r>
            <a:endParaRPr lang="en-US" b="1" dirty="0" smtClean="0"/>
          </a:p>
          <a:p>
            <a:r>
              <a:rPr lang="en-US" dirty="0" smtClean="0"/>
              <a:t>Position</a:t>
            </a:r>
            <a:r>
              <a:rPr lang="lv-LV" dirty="0" smtClean="0"/>
              <a:t>: </a:t>
            </a:r>
            <a:r>
              <a:rPr lang="en-US" dirty="0"/>
              <a:t>Deputy Head of Strategic Management Board, Head of</a:t>
            </a:r>
          </a:p>
          <a:p>
            <a:r>
              <a:rPr lang="en-US" dirty="0"/>
              <a:t>Strategic Planning Division, </a:t>
            </a:r>
            <a:endParaRPr lang="en-US" dirty="0" smtClean="0"/>
          </a:p>
          <a:p>
            <a:r>
              <a:rPr lang="en-US" dirty="0" smtClean="0"/>
              <a:t>Organization</a:t>
            </a:r>
            <a:r>
              <a:rPr lang="lv-LV" dirty="0" smtClean="0"/>
              <a:t>: </a:t>
            </a:r>
            <a:r>
              <a:rPr lang="en-US" dirty="0"/>
              <a:t>Riga City Development Department</a:t>
            </a:r>
            <a:endParaRPr lang="en-US" dirty="0" smtClean="0"/>
          </a:p>
          <a:p>
            <a:r>
              <a:rPr lang="lv-LV" dirty="0" err="1" smtClean="0">
                <a:solidFill>
                  <a:srgbClr val="FF0000"/>
                </a:solidFill>
              </a:rPr>
              <a:t>Phone</a:t>
            </a:r>
            <a:r>
              <a:rPr lang="en-US" dirty="0" smtClean="0">
                <a:solidFill>
                  <a:srgbClr val="FF0000"/>
                </a:solidFill>
              </a:rPr>
              <a:t>. +</a:t>
            </a:r>
            <a:r>
              <a:rPr lang="lv-LV" dirty="0" smtClean="0">
                <a:solidFill>
                  <a:srgbClr val="FF0000"/>
                </a:solidFill>
              </a:rPr>
              <a:t>371 67012920</a:t>
            </a:r>
            <a:endParaRPr lang="en-US" dirty="0" smtClean="0">
              <a:solidFill>
                <a:srgbClr val="FF0000"/>
              </a:solidFill>
            </a:endParaRPr>
          </a:p>
          <a:p>
            <a:r>
              <a:rPr lang="en-US" dirty="0" smtClean="0"/>
              <a:t>Email</a:t>
            </a:r>
            <a:r>
              <a:rPr lang="lv-LV" dirty="0" smtClean="0"/>
              <a:t>: </a:t>
            </a:r>
            <a:r>
              <a:rPr lang="lv-LV" dirty="0" err="1" smtClean="0">
                <a:hlinkClick r:id="rId2"/>
              </a:rPr>
              <a:t>guntars.ruskuls@riga.lv</a:t>
            </a:r>
            <a:r>
              <a:rPr lang="lv-LV" dirty="0" smtClean="0"/>
              <a:t> </a:t>
            </a:r>
            <a:endParaRPr lang="en-US" dirty="0" smtClean="0"/>
          </a:p>
          <a:p>
            <a:r>
              <a:rPr lang="en-US" dirty="0" smtClean="0"/>
              <a:t>www.balticurbanlab.eu | own organizations website</a:t>
            </a:r>
            <a:endParaRPr lang="en-US" dirty="0"/>
          </a:p>
        </p:txBody>
      </p:sp>
      <p:sp>
        <p:nvSpPr>
          <p:cNvPr id="4" name="Text Placeholder 3"/>
          <p:cNvSpPr>
            <a:spLocks noGrp="1"/>
          </p:cNvSpPr>
          <p:nvPr>
            <p:ph type="body" sz="quarter" idx="10"/>
          </p:nvPr>
        </p:nvSpPr>
        <p:spPr/>
        <p:txBody>
          <a:bodyPr/>
          <a:lstStyle/>
          <a:p>
            <a:r>
              <a:rPr lang="lv-LV" dirty="0"/>
              <a:t>I</a:t>
            </a:r>
            <a:r>
              <a:rPr lang="en-US" dirty="0" err="1"/>
              <a:t>mportance</a:t>
            </a:r>
            <a:r>
              <a:rPr lang="en-US" dirty="0"/>
              <a:t> of brownfield regeneration</a:t>
            </a:r>
            <a:r>
              <a:rPr lang="lv-LV" dirty="0"/>
              <a:t> </a:t>
            </a:r>
            <a:r>
              <a:rPr lang="lv-LV" dirty="0" err="1"/>
              <a:t>in</a:t>
            </a:r>
            <a:r>
              <a:rPr lang="lv-LV" dirty="0"/>
              <a:t> </a:t>
            </a:r>
            <a:r>
              <a:rPr lang="lv-LV" dirty="0" err="1"/>
              <a:t>Riga</a:t>
            </a:r>
            <a:endParaRPr lang="en-US" dirty="0"/>
          </a:p>
          <a:p>
            <a:endParaRPr lang="en-US" dirty="0"/>
          </a:p>
        </p:txBody>
      </p:sp>
      <p:pic>
        <p:nvPicPr>
          <p:cNvPr id="6" name="Picture Placeholder 5"/>
          <p:cNvPicPr>
            <a:picLocks noGrp="1" noChangeAspect="1"/>
          </p:cNvPicPr>
          <p:nvPr>
            <p:ph type="pic" sz="quarter" idx="13"/>
          </p:nvPr>
        </p:nvPicPr>
        <p:blipFill rotWithShape="1">
          <a:blip r:embed="rId3">
            <a:extLst>
              <a:ext uri="{28A0092B-C50C-407E-A947-70E740481C1C}">
                <a14:useLocalDpi xmlns:a14="http://schemas.microsoft.com/office/drawing/2010/main" val="0"/>
              </a:ext>
            </a:extLst>
          </a:blip>
          <a:srcRect t="61465" b="763"/>
          <a:stretch/>
        </p:blipFill>
        <p:spPr/>
      </p:pic>
    </p:spTree>
    <p:extLst>
      <p:ext uri="{BB962C8B-B14F-4D97-AF65-F5344CB8AC3E}">
        <p14:creationId xmlns:p14="http://schemas.microsoft.com/office/powerpoint/2010/main" val="32819834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a:xfrm>
            <a:off x="397669" y="1700808"/>
            <a:ext cx="4258816" cy="432048"/>
          </a:xfrm>
        </p:spPr>
        <p:txBody>
          <a:bodyPr>
            <a:normAutofit fontScale="90000"/>
          </a:bodyPr>
          <a:lstStyle/>
          <a:p>
            <a:r>
              <a:rPr lang="en-GB" altLang="lv-LV" dirty="0" smtClean="0"/>
              <a:t>Historical centre of Riga</a:t>
            </a:r>
            <a:endParaRPr lang="en-GB" dirty="0"/>
          </a:p>
        </p:txBody>
      </p:sp>
      <p:sp>
        <p:nvSpPr>
          <p:cNvPr id="3" name="Satura vietturis 2"/>
          <p:cNvSpPr>
            <a:spLocks noGrp="1"/>
          </p:cNvSpPr>
          <p:nvPr>
            <p:ph idx="10"/>
          </p:nvPr>
        </p:nvSpPr>
        <p:spPr>
          <a:xfrm>
            <a:off x="397669" y="2276872"/>
            <a:ext cx="4047223" cy="2736304"/>
          </a:xfrm>
        </p:spPr>
        <p:txBody>
          <a:bodyPr>
            <a:normAutofit fontScale="92500"/>
          </a:bodyPr>
          <a:lstStyle/>
          <a:p>
            <a:pPr marL="180000" indent="0" algn="just">
              <a:buNone/>
            </a:pPr>
            <a:endParaRPr lang="lv-LV" dirty="0" smtClean="0"/>
          </a:p>
          <a:p>
            <a:pPr marL="180000" indent="0" algn="just">
              <a:buNone/>
            </a:pPr>
            <a:r>
              <a:rPr lang="en-US" dirty="0" smtClean="0"/>
              <a:t>Territory </a:t>
            </a:r>
            <a:r>
              <a:rPr lang="en-US" dirty="0"/>
              <a:t>of Riga 304,05 km2</a:t>
            </a:r>
          </a:p>
          <a:p>
            <a:pPr marL="180000" indent="0" algn="just">
              <a:buNone/>
            </a:pPr>
            <a:endParaRPr lang="lv-LV" dirty="0" smtClean="0"/>
          </a:p>
          <a:p>
            <a:pPr marL="180000" indent="0" algn="just">
              <a:buNone/>
            </a:pPr>
            <a:r>
              <a:rPr lang="en-US" dirty="0" smtClean="0"/>
              <a:t>UNESCO </a:t>
            </a:r>
            <a:r>
              <a:rPr lang="en-US" dirty="0"/>
              <a:t>border for the historic </a:t>
            </a:r>
            <a:r>
              <a:rPr lang="en-US" dirty="0" err="1"/>
              <a:t>centre</a:t>
            </a:r>
            <a:r>
              <a:rPr lang="en-US" dirty="0"/>
              <a:t> of Riga – 438,3 ha (1,43% from the total city area)</a:t>
            </a:r>
          </a:p>
          <a:p>
            <a:pPr marL="180000" indent="0" algn="just">
              <a:buNone/>
            </a:pPr>
            <a:r>
              <a:rPr lang="en-US" dirty="0"/>
              <a:t>Protection belt of the historic </a:t>
            </a:r>
            <a:r>
              <a:rPr lang="en-US" dirty="0" err="1"/>
              <a:t>centre</a:t>
            </a:r>
            <a:r>
              <a:rPr lang="en-US" dirty="0"/>
              <a:t> of Riga – 1574,2 ha (5,13% from the total city area)</a:t>
            </a:r>
          </a:p>
          <a:p>
            <a:endParaRPr lang="lv-LV" dirty="0"/>
          </a:p>
        </p:txBody>
      </p:sp>
      <p:sp>
        <p:nvSpPr>
          <p:cNvPr id="5" name="Teksta vietturis 4"/>
          <p:cNvSpPr>
            <a:spLocks noGrp="1"/>
          </p:cNvSpPr>
          <p:nvPr>
            <p:ph type="body" sz="quarter" idx="13"/>
          </p:nvPr>
        </p:nvSpPr>
        <p:spPr/>
        <p:txBody>
          <a:bodyPr/>
          <a:lstStyle/>
          <a:p>
            <a:r>
              <a:rPr lang="lv-LV" dirty="0"/>
              <a:t>I</a:t>
            </a:r>
            <a:r>
              <a:rPr lang="en-US" dirty="0" err="1"/>
              <a:t>mportance</a:t>
            </a:r>
            <a:r>
              <a:rPr lang="en-US" dirty="0"/>
              <a:t> of brownfield regeneration</a:t>
            </a:r>
            <a:r>
              <a:rPr lang="lv-LV" dirty="0"/>
              <a:t> </a:t>
            </a:r>
            <a:r>
              <a:rPr lang="lv-LV" dirty="0" err="1"/>
              <a:t>in</a:t>
            </a:r>
            <a:r>
              <a:rPr lang="lv-LV" dirty="0"/>
              <a:t> </a:t>
            </a:r>
            <a:r>
              <a:rPr lang="lv-LV" dirty="0" err="1"/>
              <a:t>Riga</a:t>
            </a:r>
            <a:endParaRPr lang="en-US" dirty="0"/>
          </a:p>
          <a:p>
            <a:endParaRPr lang="lv-LV" dirty="0"/>
          </a:p>
        </p:txBody>
      </p:sp>
      <p:pic>
        <p:nvPicPr>
          <p:cNvPr id="6" name="Picture 29" descr="samaz_RVC_teritorijas_robezas_foto_2002"/>
          <p:cNvPicPr preferRelativeResize="0">
            <a:picLocks noGrp="1" noChangeAspect="1" noChangeArrowheads="1"/>
          </p:cNvPicPr>
          <p:nvPr>
            <p:ph type="pic" sz="quarter" idx="12"/>
          </p:nvPr>
        </p:nvPicPr>
        <p:blipFill>
          <a:blip r:embed="rId3">
            <a:extLst>
              <a:ext uri="{28A0092B-C50C-407E-A947-70E740481C1C}">
                <a14:useLocalDpi xmlns:a14="http://schemas.microsoft.com/office/drawing/2010/main" val="0"/>
              </a:ext>
            </a:extLst>
          </a:blip>
          <a:srcRect l="19294" r="19294"/>
          <a:stretch>
            <a:fillRect/>
          </a:stretch>
        </p:blipFill>
        <p:spPr>
          <a:prstGeom prst="rect">
            <a:avLst/>
          </a:prstGeom>
        </p:spPr>
      </p:pic>
      <p:sp>
        <p:nvSpPr>
          <p:cNvPr id="9" name="Line 32"/>
          <p:cNvSpPr>
            <a:spLocks noChangeShapeType="1"/>
          </p:cNvSpPr>
          <p:nvPr/>
        </p:nvSpPr>
        <p:spPr bwMode="auto">
          <a:xfrm>
            <a:off x="107504" y="3501008"/>
            <a:ext cx="43205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lv-LV"/>
          </a:p>
        </p:txBody>
      </p:sp>
      <p:sp>
        <p:nvSpPr>
          <p:cNvPr id="10" name="Line 33"/>
          <p:cNvSpPr>
            <a:spLocks noChangeShapeType="1"/>
          </p:cNvSpPr>
          <p:nvPr/>
        </p:nvSpPr>
        <p:spPr bwMode="auto">
          <a:xfrm>
            <a:off x="107504" y="4365104"/>
            <a:ext cx="432050" cy="0"/>
          </a:xfrm>
          <a:prstGeom prst="line">
            <a:avLst/>
          </a:prstGeom>
          <a:noFill/>
          <a:ln w="28575">
            <a:solidFill>
              <a:srgbClr val="FFFF00"/>
            </a:solidFill>
            <a:round/>
            <a:headEnd/>
            <a:tailEnd/>
          </a:ln>
          <a:extLst>
            <a:ext uri="{909E8E84-426E-40DD-AFC4-6F175D3DCCD1}">
              <a14:hiddenFill xmlns:a14="http://schemas.microsoft.com/office/drawing/2010/main">
                <a:noFill/>
              </a14:hiddenFill>
            </a:ext>
          </a:extLst>
        </p:spPr>
        <p:txBody>
          <a:bodyPr/>
          <a:lstStyle/>
          <a:p>
            <a:endParaRPr lang="lv-LV"/>
          </a:p>
        </p:txBody>
      </p:sp>
      <p:sp>
        <p:nvSpPr>
          <p:cNvPr id="7" name="TextBox 6"/>
          <p:cNvSpPr txBox="1"/>
          <p:nvPr/>
        </p:nvSpPr>
        <p:spPr>
          <a:xfrm>
            <a:off x="107504" y="5013176"/>
            <a:ext cx="4752528" cy="1569660"/>
          </a:xfrm>
          <a:prstGeom prst="rect">
            <a:avLst/>
          </a:prstGeom>
          <a:solidFill>
            <a:schemeClr val="bg2">
              <a:lumMod val="90000"/>
            </a:schemeClr>
          </a:solidFill>
        </p:spPr>
        <p:txBody>
          <a:bodyPr wrap="square" rtlCol="0">
            <a:spAutoFit/>
          </a:bodyPr>
          <a:lstStyle/>
          <a:p>
            <a:r>
              <a:rPr lang="en-US" sz="1600" dirty="0" smtClean="0">
                <a:latin typeface="Myriad Pro" pitchFamily="34" charset="0"/>
              </a:rPr>
              <a:t>Besides beautiful urban environment and specific characteristic of the past periods</a:t>
            </a:r>
          </a:p>
          <a:p>
            <a:r>
              <a:rPr lang="lv-LV" sz="1600" dirty="0" smtClean="0">
                <a:latin typeface="Myriad Pro" pitchFamily="34" charset="0"/>
              </a:rPr>
              <a:t>	</a:t>
            </a:r>
            <a:r>
              <a:rPr lang="en-US" sz="1600" dirty="0" smtClean="0">
                <a:latin typeface="Myriad Pro" pitchFamily="34" charset="0"/>
              </a:rPr>
              <a:t>sizable </a:t>
            </a:r>
            <a:r>
              <a:rPr lang="en-US" sz="1600" dirty="0">
                <a:latin typeface="Myriad Pro" pitchFamily="34" charset="0"/>
              </a:rPr>
              <a:t>historical heritage </a:t>
            </a:r>
            <a:r>
              <a:rPr lang="en-US" sz="1600" dirty="0" smtClean="0">
                <a:latin typeface="Myriad Pro" pitchFamily="34" charset="0"/>
              </a:rPr>
              <a:t>means</a:t>
            </a:r>
            <a:r>
              <a:rPr lang="lv-LV" sz="1600" dirty="0" smtClean="0">
                <a:latin typeface="Myriad Pro" pitchFamily="34" charset="0"/>
              </a:rPr>
              <a:t> 	</a:t>
            </a:r>
            <a:r>
              <a:rPr lang="en-US" sz="1600" dirty="0" smtClean="0">
                <a:latin typeface="Myriad Pro" pitchFamily="34" charset="0"/>
              </a:rPr>
              <a:t>additional </a:t>
            </a:r>
            <a:r>
              <a:rPr lang="en-US" sz="1600" dirty="0">
                <a:latin typeface="Myriad Pro" pitchFamily="34" charset="0"/>
              </a:rPr>
              <a:t>responsibilities and </a:t>
            </a:r>
            <a:r>
              <a:rPr lang="lv-LV" sz="1600" dirty="0" smtClean="0">
                <a:latin typeface="Myriad Pro" pitchFamily="34" charset="0"/>
              </a:rPr>
              <a:t>	</a:t>
            </a:r>
            <a:r>
              <a:rPr lang="en-US" sz="1600" dirty="0" smtClean="0">
                <a:latin typeface="Myriad Pro" pitchFamily="34" charset="0"/>
              </a:rPr>
              <a:t>regulations </a:t>
            </a:r>
            <a:r>
              <a:rPr lang="en-US" sz="1600" dirty="0">
                <a:latin typeface="Myriad Pro" pitchFamily="34" charset="0"/>
              </a:rPr>
              <a:t>as well </a:t>
            </a:r>
            <a:r>
              <a:rPr lang="en-US" sz="1600" dirty="0" smtClean="0">
                <a:latin typeface="Myriad Pro" pitchFamily="34" charset="0"/>
              </a:rPr>
              <a:t>usually  extra </a:t>
            </a:r>
            <a:r>
              <a:rPr lang="lv-LV" sz="1600" dirty="0" smtClean="0">
                <a:latin typeface="Myriad Pro" pitchFamily="34" charset="0"/>
              </a:rPr>
              <a:t>	</a:t>
            </a:r>
            <a:r>
              <a:rPr lang="en-US" sz="1600" dirty="0" smtClean="0">
                <a:latin typeface="Myriad Pro" pitchFamily="34" charset="0"/>
              </a:rPr>
              <a:t>e</a:t>
            </a:r>
            <a:r>
              <a:rPr lang="lv-LV" sz="1600" dirty="0" smtClean="0">
                <a:latin typeface="Myriad Pro" pitchFamily="34" charset="0"/>
              </a:rPr>
              <a:t>x</a:t>
            </a:r>
            <a:r>
              <a:rPr lang="en-US" sz="1600" dirty="0" err="1" smtClean="0">
                <a:latin typeface="Myriad Pro" pitchFamily="34" charset="0"/>
              </a:rPr>
              <a:t>penses</a:t>
            </a:r>
            <a:endParaRPr lang="en-US" sz="1600" dirty="0">
              <a:latin typeface="Myriad Pro" pitchFamily="34" charset="0"/>
            </a:endParaRPr>
          </a:p>
        </p:txBody>
      </p:sp>
    </p:spTree>
    <p:extLst>
      <p:ext uri="{BB962C8B-B14F-4D97-AF65-F5344CB8AC3E}">
        <p14:creationId xmlns:p14="http://schemas.microsoft.com/office/powerpoint/2010/main" val="8117166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a:xfrm>
            <a:off x="112456" y="1556792"/>
            <a:ext cx="4675568" cy="864096"/>
          </a:xfrm>
        </p:spPr>
        <p:txBody>
          <a:bodyPr>
            <a:noAutofit/>
          </a:bodyPr>
          <a:lstStyle/>
          <a:p>
            <a:r>
              <a:rPr lang="en-GB" sz="2000" dirty="0" smtClean="0"/>
              <a:t>Periods when developed buildings and territories nowadays mainly are brownfields</a:t>
            </a:r>
            <a:endParaRPr lang="en-GB" sz="2000" dirty="0"/>
          </a:p>
        </p:txBody>
      </p:sp>
      <p:sp>
        <p:nvSpPr>
          <p:cNvPr id="3" name="Satura vietturis 2"/>
          <p:cNvSpPr>
            <a:spLocks noGrp="1"/>
          </p:cNvSpPr>
          <p:nvPr>
            <p:ph idx="10"/>
          </p:nvPr>
        </p:nvSpPr>
        <p:spPr>
          <a:xfrm>
            <a:off x="35496" y="2708920"/>
            <a:ext cx="4917480" cy="3384376"/>
          </a:xfrm>
        </p:spPr>
        <p:txBody>
          <a:bodyPr>
            <a:normAutofit/>
          </a:bodyPr>
          <a:lstStyle/>
          <a:p>
            <a:pPr marL="180000" indent="0">
              <a:buNone/>
            </a:pPr>
            <a:r>
              <a:rPr lang="lv-LV" dirty="0" smtClean="0"/>
              <a:t>I. </a:t>
            </a:r>
            <a:r>
              <a:rPr lang="en-US" dirty="0" smtClean="0"/>
              <a:t>Rapid industrialization at the end of 19.century:</a:t>
            </a:r>
            <a:endParaRPr lang="lv-LV" dirty="0" smtClean="0"/>
          </a:p>
          <a:p>
            <a:pPr marL="180000" indent="0">
              <a:buNone/>
            </a:pPr>
            <a:r>
              <a:rPr lang="lv-LV" sz="1200" dirty="0" smtClean="0"/>
              <a:t>(D</a:t>
            </a:r>
            <a:r>
              <a:rPr lang="en-US" sz="1200" dirty="0" err="1" smtClean="0"/>
              <a:t>eveloped</a:t>
            </a:r>
            <a:r>
              <a:rPr lang="en-US" sz="1200" dirty="0" smtClean="0"/>
              <a:t> industrial belt around </a:t>
            </a:r>
            <a:r>
              <a:rPr lang="lv-LV" sz="1200" dirty="0" err="1" smtClean="0"/>
              <a:t>the</a:t>
            </a:r>
            <a:r>
              <a:rPr lang="lv-LV" sz="1200" dirty="0" smtClean="0"/>
              <a:t> </a:t>
            </a:r>
            <a:r>
              <a:rPr lang="en-US" sz="1200" dirty="0" smtClean="0"/>
              <a:t>city center</a:t>
            </a:r>
            <a:r>
              <a:rPr lang="lv-LV" sz="1200" dirty="0" smtClean="0"/>
              <a:t>. I</a:t>
            </a:r>
            <a:r>
              <a:rPr lang="en-US" sz="1200" dirty="0" err="1" smtClean="0"/>
              <a:t>ntensive</a:t>
            </a:r>
            <a:r>
              <a:rPr lang="en-US" sz="1200" dirty="0" smtClean="0"/>
              <a:t> constructions of residential buildings</a:t>
            </a:r>
            <a:r>
              <a:rPr lang="lv-LV" sz="1200" dirty="0" smtClean="0"/>
              <a:t>)</a:t>
            </a:r>
          </a:p>
          <a:p>
            <a:pPr marL="180000" indent="0">
              <a:buNone/>
            </a:pPr>
            <a:r>
              <a:rPr lang="en-US" dirty="0" smtClean="0"/>
              <a:t>II</a:t>
            </a:r>
            <a:r>
              <a:rPr lang="en-US" dirty="0"/>
              <a:t>. Forced industrial development in soviet period and extensive use of territory. </a:t>
            </a:r>
            <a:endParaRPr lang="lv-LV" dirty="0" smtClean="0"/>
          </a:p>
          <a:p>
            <a:pPr marL="180000" indent="0">
              <a:buNone/>
            </a:pPr>
            <a:r>
              <a:rPr lang="en-US" sz="1200" dirty="0" smtClean="0"/>
              <a:t>(</a:t>
            </a:r>
            <a:r>
              <a:rPr lang="en-US" sz="1200" dirty="0"/>
              <a:t>These areas are brownfields because of financial aspects, speculative activities e.tc. </a:t>
            </a:r>
            <a:r>
              <a:rPr lang="lv-LV" sz="1200" dirty="0" smtClean="0"/>
              <a:t>a</a:t>
            </a:r>
            <a:r>
              <a:rPr lang="en-US" sz="1200" dirty="0" smtClean="0"/>
              <a:t>s </a:t>
            </a:r>
            <a:r>
              <a:rPr lang="en-US" sz="1200" dirty="0"/>
              <a:t>a result areas are not sufficient maintained and developed)</a:t>
            </a:r>
          </a:p>
          <a:p>
            <a:pPr marL="180000" indent="0">
              <a:buNone/>
            </a:pPr>
            <a:r>
              <a:rPr lang="en-US" dirty="0" smtClean="0"/>
              <a:t>III. Fast economical development at the beginning of 21.st century followed by downturn </a:t>
            </a:r>
            <a:endParaRPr lang="lv-LV" dirty="0" smtClean="0"/>
          </a:p>
          <a:p>
            <a:pPr marL="180000" indent="0">
              <a:buNone/>
            </a:pPr>
            <a:r>
              <a:rPr lang="en-US" sz="1200" dirty="0" smtClean="0"/>
              <a:t>(</a:t>
            </a:r>
            <a:r>
              <a:rPr lang="lv-LV" sz="1200" dirty="0" smtClean="0"/>
              <a:t>M</a:t>
            </a:r>
            <a:r>
              <a:rPr lang="en-US" sz="1200" dirty="0" smtClean="0"/>
              <a:t>any building projects stopped</a:t>
            </a:r>
            <a:r>
              <a:rPr lang="lv-LV" sz="1200" dirty="0" smtClean="0"/>
              <a:t>)</a:t>
            </a:r>
            <a:endParaRPr lang="lv-LV" dirty="0" smtClean="0"/>
          </a:p>
        </p:txBody>
      </p:sp>
      <p:sp>
        <p:nvSpPr>
          <p:cNvPr id="4" name="Attēla vietturis 3"/>
          <p:cNvSpPr>
            <a:spLocks noGrp="1"/>
          </p:cNvSpPr>
          <p:nvPr>
            <p:ph type="pic" sz="quarter" idx="12"/>
          </p:nvPr>
        </p:nvSpPr>
        <p:spPr/>
      </p:sp>
      <p:sp>
        <p:nvSpPr>
          <p:cNvPr id="5" name="Teksta vietturis 4"/>
          <p:cNvSpPr>
            <a:spLocks noGrp="1"/>
          </p:cNvSpPr>
          <p:nvPr>
            <p:ph type="body" sz="quarter" idx="13"/>
          </p:nvPr>
        </p:nvSpPr>
        <p:spPr/>
        <p:txBody>
          <a:bodyPr/>
          <a:lstStyle/>
          <a:p>
            <a:r>
              <a:rPr lang="lv-LV" dirty="0"/>
              <a:t>I</a:t>
            </a:r>
            <a:r>
              <a:rPr lang="en-US" dirty="0" err="1"/>
              <a:t>mportance</a:t>
            </a:r>
            <a:r>
              <a:rPr lang="en-US" dirty="0"/>
              <a:t> of brownfield regeneration</a:t>
            </a:r>
            <a:r>
              <a:rPr lang="lv-LV" dirty="0"/>
              <a:t> </a:t>
            </a:r>
            <a:r>
              <a:rPr lang="lv-LV" dirty="0" err="1"/>
              <a:t>in</a:t>
            </a:r>
            <a:r>
              <a:rPr lang="lv-LV" dirty="0"/>
              <a:t> </a:t>
            </a:r>
            <a:r>
              <a:rPr lang="lv-LV" dirty="0" err="1"/>
              <a:t>Riga</a:t>
            </a:r>
            <a:endParaRPr lang="en-US" dirty="0"/>
          </a:p>
          <a:p>
            <a:endParaRPr lang="lv-LV" dirty="0"/>
          </a:p>
        </p:txBody>
      </p:sp>
      <p:grpSp>
        <p:nvGrpSpPr>
          <p:cNvPr id="30" name="Grupa 29"/>
          <p:cNvGrpSpPr/>
          <p:nvPr/>
        </p:nvGrpSpPr>
        <p:grpSpPr>
          <a:xfrm>
            <a:off x="5462767" y="89374"/>
            <a:ext cx="3624914" cy="4419746"/>
            <a:chOff x="755650" y="0"/>
            <a:chExt cx="5256213" cy="6408738"/>
          </a:xfrm>
        </p:grpSpPr>
        <p:pic>
          <p:nvPicPr>
            <p:cNvPr id="25" name="Picture 4" descr="Urban Structure"/>
            <p:cNvPicPr>
              <a:picLocks noChangeAspect="1" noChangeArrowheads="1"/>
            </p:cNvPicPr>
            <p:nvPr/>
          </p:nvPicPr>
          <p:blipFill>
            <a:blip r:embed="rId2"/>
            <a:srcRect l="3993" t="2754" r="2835" b="3796"/>
            <a:stretch>
              <a:fillRect/>
            </a:stretch>
          </p:blipFill>
          <p:spPr bwMode="auto">
            <a:xfrm>
              <a:off x="755650" y="0"/>
              <a:ext cx="5111750" cy="6408738"/>
            </a:xfrm>
            <a:prstGeom prst="rect">
              <a:avLst/>
            </a:prstGeom>
            <a:solidFill>
              <a:srgbClr val="66FF33"/>
            </a:solidFill>
            <a:ln w="9525">
              <a:noFill/>
              <a:miter lim="800000"/>
              <a:headEnd/>
              <a:tailEnd/>
            </a:ln>
          </p:spPr>
        </p:pic>
        <p:sp>
          <p:nvSpPr>
            <p:cNvPr id="26" name="Freeform 9"/>
            <p:cNvSpPr>
              <a:spLocks/>
            </p:cNvSpPr>
            <p:nvPr/>
          </p:nvSpPr>
          <p:spPr bwMode="auto">
            <a:xfrm>
              <a:off x="2860675" y="2001838"/>
              <a:ext cx="1574800" cy="1851025"/>
            </a:xfrm>
            <a:custGeom>
              <a:avLst/>
              <a:gdLst>
                <a:gd name="T0" fmla="*/ 186 w 992"/>
                <a:gd name="T1" fmla="*/ 36 h 1166"/>
                <a:gd name="T2" fmla="*/ 216 w 992"/>
                <a:gd name="T3" fmla="*/ 72 h 1166"/>
                <a:gd name="T4" fmla="*/ 330 w 992"/>
                <a:gd name="T5" fmla="*/ 108 h 1166"/>
                <a:gd name="T6" fmla="*/ 354 w 992"/>
                <a:gd name="T7" fmla="*/ 144 h 1166"/>
                <a:gd name="T8" fmla="*/ 378 w 992"/>
                <a:gd name="T9" fmla="*/ 156 h 1166"/>
                <a:gd name="T10" fmla="*/ 438 w 992"/>
                <a:gd name="T11" fmla="*/ 198 h 1166"/>
                <a:gd name="T12" fmla="*/ 516 w 992"/>
                <a:gd name="T13" fmla="*/ 252 h 1166"/>
                <a:gd name="T14" fmla="*/ 552 w 992"/>
                <a:gd name="T15" fmla="*/ 282 h 1166"/>
                <a:gd name="T16" fmla="*/ 612 w 992"/>
                <a:gd name="T17" fmla="*/ 396 h 1166"/>
                <a:gd name="T18" fmla="*/ 588 w 992"/>
                <a:gd name="T19" fmla="*/ 636 h 1166"/>
                <a:gd name="T20" fmla="*/ 612 w 992"/>
                <a:gd name="T21" fmla="*/ 780 h 1166"/>
                <a:gd name="T22" fmla="*/ 636 w 992"/>
                <a:gd name="T23" fmla="*/ 846 h 1166"/>
                <a:gd name="T24" fmla="*/ 690 w 992"/>
                <a:gd name="T25" fmla="*/ 870 h 1166"/>
                <a:gd name="T26" fmla="*/ 750 w 992"/>
                <a:gd name="T27" fmla="*/ 930 h 1166"/>
                <a:gd name="T28" fmla="*/ 930 w 992"/>
                <a:gd name="T29" fmla="*/ 978 h 1166"/>
                <a:gd name="T30" fmla="*/ 978 w 992"/>
                <a:gd name="T31" fmla="*/ 1020 h 1166"/>
                <a:gd name="T32" fmla="*/ 912 w 992"/>
                <a:gd name="T33" fmla="*/ 1146 h 1166"/>
                <a:gd name="T34" fmla="*/ 732 w 992"/>
                <a:gd name="T35" fmla="*/ 1098 h 1166"/>
                <a:gd name="T36" fmla="*/ 714 w 992"/>
                <a:gd name="T37" fmla="*/ 966 h 1166"/>
                <a:gd name="T38" fmla="*/ 606 w 992"/>
                <a:gd name="T39" fmla="*/ 912 h 1166"/>
                <a:gd name="T40" fmla="*/ 570 w 992"/>
                <a:gd name="T41" fmla="*/ 840 h 1166"/>
                <a:gd name="T42" fmla="*/ 546 w 992"/>
                <a:gd name="T43" fmla="*/ 804 h 1166"/>
                <a:gd name="T44" fmla="*/ 408 w 992"/>
                <a:gd name="T45" fmla="*/ 798 h 1166"/>
                <a:gd name="T46" fmla="*/ 360 w 992"/>
                <a:gd name="T47" fmla="*/ 768 h 1166"/>
                <a:gd name="T48" fmla="*/ 288 w 992"/>
                <a:gd name="T49" fmla="*/ 792 h 1166"/>
                <a:gd name="T50" fmla="*/ 294 w 992"/>
                <a:gd name="T51" fmla="*/ 732 h 1166"/>
                <a:gd name="T52" fmla="*/ 420 w 992"/>
                <a:gd name="T53" fmla="*/ 726 h 1166"/>
                <a:gd name="T54" fmla="*/ 474 w 992"/>
                <a:gd name="T55" fmla="*/ 684 h 1166"/>
                <a:gd name="T56" fmla="*/ 486 w 992"/>
                <a:gd name="T57" fmla="*/ 648 h 1166"/>
                <a:gd name="T58" fmla="*/ 492 w 992"/>
                <a:gd name="T59" fmla="*/ 570 h 1166"/>
                <a:gd name="T60" fmla="*/ 504 w 992"/>
                <a:gd name="T61" fmla="*/ 522 h 1166"/>
                <a:gd name="T62" fmla="*/ 456 w 992"/>
                <a:gd name="T63" fmla="*/ 354 h 1166"/>
                <a:gd name="T64" fmla="*/ 390 w 992"/>
                <a:gd name="T65" fmla="*/ 336 h 1166"/>
                <a:gd name="T66" fmla="*/ 288 w 992"/>
                <a:gd name="T67" fmla="*/ 342 h 1166"/>
                <a:gd name="T68" fmla="*/ 186 w 992"/>
                <a:gd name="T69" fmla="*/ 414 h 1166"/>
                <a:gd name="T70" fmla="*/ 132 w 992"/>
                <a:gd name="T71" fmla="*/ 372 h 1166"/>
                <a:gd name="T72" fmla="*/ 120 w 992"/>
                <a:gd name="T73" fmla="*/ 354 h 1166"/>
                <a:gd name="T74" fmla="*/ 18 w 992"/>
                <a:gd name="T75" fmla="*/ 336 h 1166"/>
                <a:gd name="T76" fmla="*/ 36 w 992"/>
                <a:gd name="T77" fmla="*/ 90 h 1166"/>
                <a:gd name="T78" fmla="*/ 132 w 992"/>
                <a:gd name="T79" fmla="*/ 12 h 1166"/>
                <a:gd name="T80" fmla="*/ 186 w 992"/>
                <a:gd name="T81" fmla="*/ 36 h 116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92"/>
                <a:gd name="T124" fmla="*/ 0 h 1166"/>
                <a:gd name="T125" fmla="*/ 992 w 992"/>
                <a:gd name="T126" fmla="*/ 1166 h 116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92" h="1166">
                  <a:moveTo>
                    <a:pt x="186" y="36"/>
                  </a:moveTo>
                  <a:cubicBezTo>
                    <a:pt x="197" y="47"/>
                    <a:pt x="205" y="61"/>
                    <a:pt x="216" y="72"/>
                  </a:cubicBezTo>
                  <a:cubicBezTo>
                    <a:pt x="243" y="99"/>
                    <a:pt x="295" y="99"/>
                    <a:pt x="330" y="108"/>
                  </a:cubicBezTo>
                  <a:cubicBezTo>
                    <a:pt x="338" y="120"/>
                    <a:pt x="346" y="132"/>
                    <a:pt x="354" y="144"/>
                  </a:cubicBezTo>
                  <a:cubicBezTo>
                    <a:pt x="359" y="151"/>
                    <a:pt x="370" y="151"/>
                    <a:pt x="378" y="156"/>
                  </a:cubicBezTo>
                  <a:cubicBezTo>
                    <a:pt x="399" y="169"/>
                    <a:pt x="421" y="181"/>
                    <a:pt x="438" y="198"/>
                  </a:cubicBezTo>
                  <a:cubicBezTo>
                    <a:pt x="468" y="228"/>
                    <a:pt x="476" y="242"/>
                    <a:pt x="516" y="252"/>
                  </a:cubicBezTo>
                  <a:cubicBezTo>
                    <a:pt x="527" y="263"/>
                    <a:pt x="542" y="270"/>
                    <a:pt x="552" y="282"/>
                  </a:cubicBezTo>
                  <a:cubicBezTo>
                    <a:pt x="580" y="316"/>
                    <a:pt x="588" y="360"/>
                    <a:pt x="612" y="396"/>
                  </a:cubicBezTo>
                  <a:cubicBezTo>
                    <a:pt x="633" y="481"/>
                    <a:pt x="600" y="552"/>
                    <a:pt x="588" y="636"/>
                  </a:cubicBezTo>
                  <a:cubicBezTo>
                    <a:pt x="593" y="687"/>
                    <a:pt x="600" y="731"/>
                    <a:pt x="612" y="780"/>
                  </a:cubicBezTo>
                  <a:cubicBezTo>
                    <a:pt x="616" y="796"/>
                    <a:pt x="622" y="836"/>
                    <a:pt x="636" y="846"/>
                  </a:cubicBezTo>
                  <a:cubicBezTo>
                    <a:pt x="652" y="858"/>
                    <a:pt x="674" y="859"/>
                    <a:pt x="690" y="870"/>
                  </a:cubicBezTo>
                  <a:cubicBezTo>
                    <a:pt x="705" y="893"/>
                    <a:pt x="724" y="921"/>
                    <a:pt x="750" y="930"/>
                  </a:cubicBezTo>
                  <a:cubicBezTo>
                    <a:pt x="795" y="975"/>
                    <a:pt x="872" y="974"/>
                    <a:pt x="930" y="978"/>
                  </a:cubicBezTo>
                  <a:cubicBezTo>
                    <a:pt x="958" y="985"/>
                    <a:pt x="969" y="992"/>
                    <a:pt x="978" y="1020"/>
                  </a:cubicBezTo>
                  <a:cubicBezTo>
                    <a:pt x="987" y="1101"/>
                    <a:pt x="992" y="1126"/>
                    <a:pt x="912" y="1146"/>
                  </a:cubicBezTo>
                  <a:cubicBezTo>
                    <a:pt x="820" y="1142"/>
                    <a:pt x="777" y="1166"/>
                    <a:pt x="732" y="1098"/>
                  </a:cubicBezTo>
                  <a:cubicBezTo>
                    <a:pt x="721" y="1054"/>
                    <a:pt x="723" y="1010"/>
                    <a:pt x="714" y="966"/>
                  </a:cubicBezTo>
                  <a:cubicBezTo>
                    <a:pt x="710" y="946"/>
                    <a:pt x="628" y="917"/>
                    <a:pt x="606" y="912"/>
                  </a:cubicBezTo>
                  <a:cubicBezTo>
                    <a:pt x="581" y="887"/>
                    <a:pt x="587" y="865"/>
                    <a:pt x="570" y="840"/>
                  </a:cubicBezTo>
                  <a:cubicBezTo>
                    <a:pt x="562" y="828"/>
                    <a:pt x="546" y="804"/>
                    <a:pt x="546" y="804"/>
                  </a:cubicBezTo>
                  <a:cubicBezTo>
                    <a:pt x="500" y="812"/>
                    <a:pt x="454" y="813"/>
                    <a:pt x="408" y="798"/>
                  </a:cubicBezTo>
                  <a:cubicBezTo>
                    <a:pt x="392" y="750"/>
                    <a:pt x="408" y="760"/>
                    <a:pt x="360" y="768"/>
                  </a:cubicBezTo>
                  <a:cubicBezTo>
                    <a:pt x="337" y="802"/>
                    <a:pt x="331" y="798"/>
                    <a:pt x="288" y="792"/>
                  </a:cubicBezTo>
                  <a:cubicBezTo>
                    <a:pt x="265" y="777"/>
                    <a:pt x="265" y="737"/>
                    <a:pt x="294" y="732"/>
                  </a:cubicBezTo>
                  <a:cubicBezTo>
                    <a:pt x="335" y="725"/>
                    <a:pt x="378" y="728"/>
                    <a:pt x="420" y="726"/>
                  </a:cubicBezTo>
                  <a:cubicBezTo>
                    <a:pt x="441" y="715"/>
                    <a:pt x="464" y="707"/>
                    <a:pt x="474" y="684"/>
                  </a:cubicBezTo>
                  <a:cubicBezTo>
                    <a:pt x="479" y="672"/>
                    <a:pt x="486" y="648"/>
                    <a:pt x="486" y="648"/>
                  </a:cubicBezTo>
                  <a:cubicBezTo>
                    <a:pt x="488" y="622"/>
                    <a:pt x="488" y="596"/>
                    <a:pt x="492" y="570"/>
                  </a:cubicBezTo>
                  <a:cubicBezTo>
                    <a:pt x="494" y="554"/>
                    <a:pt x="504" y="522"/>
                    <a:pt x="504" y="522"/>
                  </a:cubicBezTo>
                  <a:cubicBezTo>
                    <a:pt x="498" y="455"/>
                    <a:pt x="492" y="409"/>
                    <a:pt x="456" y="354"/>
                  </a:cubicBezTo>
                  <a:cubicBezTo>
                    <a:pt x="452" y="348"/>
                    <a:pt x="398" y="338"/>
                    <a:pt x="390" y="336"/>
                  </a:cubicBezTo>
                  <a:cubicBezTo>
                    <a:pt x="356" y="338"/>
                    <a:pt x="322" y="338"/>
                    <a:pt x="288" y="342"/>
                  </a:cubicBezTo>
                  <a:cubicBezTo>
                    <a:pt x="238" y="349"/>
                    <a:pt x="223" y="389"/>
                    <a:pt x="186" y="414"/>
                  </a:cubicBezTo>
                  <a:cubicBezTo>
                    <a:pt x="142" y="405"/>
                    <a:pt x="162" y="416"/>
                    <a:pt x="132" y="372"/>
                  </a:cubicBezTo>
                  <a:cubicBezTo>
                    <a:pt x="128" y="366"/>
                    <a:pt x="120" y="354"/>
                    <a:pt x="120" y="354"/>
                  </a:cubicBezTo>
                  <a:cubicBezTo>
                    <a:pt x="82" y="359"/>
                    <a:pt x="42" y="372"/>
                    <a:pt x="18" y="336"/>
                  </a:cubicBezTo>
                  <a:cubicBezTo>
                    <a:pt x="8" y="287"/>
                    <a:pt x="0" y="144"/>
                    <a:pt x="36" y="90"/>
                  </a:cubicBezTo>
                  <a:cubicBezTo>
                    <a:pt x="57" y="59"/>
                    <a:pt x="102" y="34"/>
                    <a:pt x="132" y="12"/>
                  </a:cubicBezTo>
                  <a:cubicBezTo>
                    <a:pt x="205" y="19"/>
                    <a:pt x="210" y="0"/>
                    <a:pt x="186" y="36"/>
                  </a:cubicBezTo>
                  <a:close/>
                </a:path>
              </a:pathLst>
            </a:custGeom>
            <a:solidFill>
              <a:srgbClr val="808080"/>
            </a:solidFill>
            <a:ln w="9525">
              <a:solidFill>
                <a:schemeClr val="tx1"/>
              </a:solidFill>
              <a:round/>
              <a:headEnd/>
              <a:tailEnd/>
            </a:ln>
          </p:spPr>
          <p:txBody>
            <a:bodyPr wrap="none"/>
            <a:lstStyle/>
            <a:p>
              <a:endParaRPr lang="lv-LV"/>
            </a:p>
          </p:txBody>
        </p:sp>
        <p:sp>
          <p:nvSpPr>
            <p:cNvPr id="27" name="Freeform 10"/>
            <p:cNvSpPr>
              <a:spLocks/>
            </p:cNvSpPr>
            <p:nvPr/>
          </p:nvSpPr>
          <p:spPr bwMode="auto">
            <a:xfrm>
              <a:off x="2574925" y="2478088"/>
              <a:ext cx="790575" cy="1447800"/>
            </a:xfrm>
            <a:custGeom>
              <a:avLst/>
              <a:gdLst>
                <a:gd name="T0" fmla="*/ 132 w 498"/>
                <a:gd name="T1" fmla="*/ 0 h 912"/>
                <a:gd name="T2" fmla="*/ 48 w 498"/>
                <a:gd name="T3" fmla="*/ 72 h 912"/>
                <a:gd name="T4" fmla="*/ 18 w 498"/>
                <a:gd name="T5" fmla="*/ 150 h 912"/>
                <a:gd name="T6" fmla="*/ 48 w 498"/>
                <a:gd name="T7" fmla="*/ 372 h 912"/>
                <a:gd name="T8" fmla="*/ 108 w 498"/>
                <a:gd name="T9" fmla="*/ 462 h 912"/>
                <a:gd name="T10" fmla="*/ 144 w 498"/>
                <a:gd name="T11" fmla="*/ 534 h 912"/>
                <a:gd name="T12" fmla="*/ 186 w 498"/>
                <a:gd name="T13" fmla="*/ 594 h 912"/>
                <a:gd name="T14" fmla="*/ 210 w 498"/>
                <a:gd name="T15" fmla="*/ 630 h 912"/>
                <a:gd name="T16" fmla="*/ 204 w 498"/>
                <a:gd name="T17" fmla="*/ 654 h 912"/>
                <a:gd name="T18" fmla="*/ 192 w 498"/>
                <a:gd name="T19" fmla="*/ 672 h 912"/>
                <a:gd name="T20" fmla="*/ 210 w 498"/>
                <a:gd name="T21" fmla="*/ 726 h 912"/>
                <a:gd name="T22" fmla="*/ 258 w 498"/>
                <a:gd name="T23" fmla="*/ 804 h 912"/>
                <a:gd name="T24" fmla="*/ 288 w 498"/>
                <a:gd name="T25" fmla="*/ 834 h 912"/>
                <a:gd name="T26" fmla="*/ 300 w 498"/>
                <a:gd name="T27" fmla="*/ 852 h 912"/>
                <a:gd name="T28" fmla="*/ 408 w 498"/>
                <a:gd name="T29" fmla="*/ 912 h 912"/>
                <a:gd name="T30" fmla="*/ 486 w 498"/>
                <a:gd name="T31" fmla="*/ 894 h 912"/>
                <a:gd name="T32" fmla="*/ 486 w 498"/>
                <a:gd name="T33" fmla="*/ 858 h 912"/>
                <a:gd name="T34" fmla="*/ 426 w 498"/>
                <a:gd name="T35" fmla="*/ 840 h 912"/>
                <a:gd name="T36" fmla="*/ 330 w 498"/>
                <a:gd name="T37" fmla="*/ 798 h 912"/>
                <a:gd name="T38" fmla="*/ 276 w 498"/>
                <a:gd name="T39" fmla="*/ 654 h 912"/>
                <a:gd name="T40" fmla="*/ 246 w 498"/>
                <a:gd name="T41" fmla="*/ 582 h 912"/>
                <a:gd name="T42" fmla="*/ 204 w 498"/>
                <a:gd name="T43" fmla="*/ 456 h 912"/>
                <a:gd name="T44" fmla="*/ 186 w 498"/>
                <a:gd name="T45" fmla="*/ 450 h 912"/>
                <a:gd name="T46" fmla="*/ 102 w 498"/>
                <a:gd name="T47" fmla="*/ 438 h 912"/>
                <a:gd name="T48" fmla="*/ 84 w 498"/>
                <a:gd name="T49" fmla="*/ 414 h 912"/>
                <a:gd name="T50" fmla="*/ 114 w 498"/>
                <a:gd name="T51" fmla="*/ 264 h 912"/>
                <a:gd name="T52" fmla="*/ 132 w 498"/>
                <a:gd name="T53" fmla="*/ 0 h 91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98"/>
                <a:gd name="T82" fmla="*/ 0 h 912"/>
                <a:gd name="T83" fmla="*/ 498 w 498"/>
                <a:gd name="T84" fmla="*/ 912 h 91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98" h="912">
                  <a:moveTo>
                    <a:pt x="132" y="0"/>
                  </a:moveTo>
                  <a:cubicBezTo>
                    <a:pt x="69" y="13"/>
                    <a:pt x="86" y="34"/>
                    <a:pt x="48" y="72"/>
                  </a:cubicBezTo>
                  <a:cubicBezTo>
                    <a:pt x="39" y="100"/>
                    <a:pt x="31" y="124"/>
                    <a:pt x="18" y="150"/>
                  </a:cubicBezTo>
                  <a:cubicBezTo>
                    <a:pt x="14" y="199"/>
                    <a:pt x="0" y="340"/>
                    <a:pt x="48" y="372"/>
                  </a:cubicBezTo>
                  <a:cubicBezTo>
                    <a:pt x="61" y="410"/>
                    <a:pt x="93" y="428"/>
                    <a:pt x="108" y="462"/>
                  </a:cubicBezTo>
                  <a:cubicBezTo>
                    <a:pt x="141" y="537"/>
                    <a:pt x="94" y="459"/>
                    <a:pt x="144" y="534"/>
                  </a:cubicBezTo>
                  <a:cubicBezTo>
                    <a:pt x="158" y="554"/>
                    <a:pt x="172" y="574"/>
                    <a:pt x="186" y="594"/>
                  </a:cubicBezTo>
                  <a:cubicBezTo>
                    <a:pt x="194" y="606"/>
                    <a:pt x="210" y="630"/>
                    <a:pt x="210" y="630"/>
                  </a:cubicBezTo>
                  <a:cubicBezTo>
                    <a:pt x="208" y="638"/>
                    <a:pt x="207" y="646"/>
                    <a:pt x="204" y="654"/>
                  </a:cubicBezTo>
                  <a:cubicBezTo>
                    <a:pt x="201" y="661"/>
                    <a:pt x="192" y="665"/>
                    <a:pt x="192" y="672"/>
                  </a:cubicBezTo>
                  <a:cubicBezTo>
                    <a:pt x="192" y="691"/>
                    <a:pt x="204" y="708"/>
                    <a:pt x="210" y="726"/>
                  </a:cubicBezTo>
                  <a:cubicBezTo>
                    <a:pt x="229" y="782"/>
                    <a:pt x="210" y="772"/>
                    <a:pt x="258" y="804"/>
                  </a:cubicBezTo>
                  <a:cubicBezTo>
                    <a:pt x="287" y="863"/>
                    <a:pt x="251" y="805"/>
                    <a:pt x="288" y="834"/>
                  </a:cubicBezTo>
                  <a:cubicBezTo>
                    <a:pt x="294" y="839"/>
                    <a:pt x="295" y="847"/>
                    <a:pt x="300" y="852"/>
                  </a:cubicBezTo>
                  <a:cubicBezTo>
                    <a:pt x="328" y="877"/>
                    <a:pt x="372" y="900"/>
                    <a:pt x="408" y="912"/>
                  </a:cubicBezTo>
                  <a:cubicBezTo>
                    <a:pt x="474" y="899"/>
                    <a:pt x="449" y="906"/>
                    <a:pt x="486" y="894"/>
                  </a:cubicBezTo>
                  <a:cubicBezTo>
                    <a:pt x="490" y="882"/>
                    <a:pt x="498" y="870"/>
                    <a:pt x="486" y="858"/>
                  </a:cubicBezTo>
                  <a:cubicBezTo>
                    <a:pt x="474" y="846"/>
                    <a:pt x="442" y="848"/>
                    <a:pt x="426" y="840"/>
                  </a:cubicBezTo>
                  <a:cubicBezTo>
                    <a:pt x="396" y="825"/>
                    <a:pt x="362" y="809"/>
                    <a:pt x="330" y="798"/>
                  </a:cubicBezTo>
                  <a:cubicBezTo>
                    <a:pt x="299" y="752"/>
                    <a:pt x="294" y="707"/>
                    <a:pt x="276" y="654"/>
                  </a:cubicBezTo>
                  <a:cubicBezTo>
                    <a:pt x="267" y="628"/>
                    <a:pt x="253" y="610"/>
                    <a:pt x="246" y="582"/>
                  </a:cubicBezTo>
                  <a:cubicBezTo>
                    <a:pt x="239" y="554"/>
                    <a:pt x="226" y="478"/>
                    <a:pt x="204" y="456"/>
                  </a:cubicBezTo>
                  <a:cubicBezTo>
                    <a:pt x="200" y="452"/>
                    <a:pt x="192" y="451"/>
                    <a:pt x="186" y="450"/>
                  </a:cubicBezTo>
                  <a:cubicBezTo>
                    <a:pt x="158" y="445"/>
                    <a:pt x="130" y="442"/>
                    <a:pt x="102" y="438"/>
                  </a:cubicBezTo>
                  <a:cubicBezTo>
                    <a:pt x="96" y="430"/>
                    <a:pt x="86" y="424"/>
                    <a:pt x="84" y="414"/>
                  </a:cubicBezTo>
                  <a:cubicBezTo>
                    <a:pt x="78" y="379"/>
                    <a:pt x="108" y="302"/>
                    <a:pt x="114" y="264"/>
                  </a:cubicBezTo>
                  <a:cubicBezTo>
                    <a:pt x="107" y="179"/>
                    <a:pt x="81" y="76"/>
                    <a:pt x="132" y="0"/>
                  </a:cubicBezTo>
                  <a:close/>
                </a:path>
              </a:pathLst>
            </a:custGeom>
            <a:solidFill>
              <a:srgbClr val="808080"/>
            </a:solidFill>
            <a:ln w="9525">
              <a:solidFill>
                <a:schemeClr val="tx1"/>
              </a:solidFill>
              <a:round/>
              <a:headEnd/>
              <a:tailEnd/>
            </a:ln>
          </p:spPr>
          <p:txBody>
            <a:bodyPr wrap="none"/>
            <a:lstStyle/>
            <a:p>
              <a:endParaRPr lang="lv-LV"/>
            </a:p>
          </p:txBody>
        </p:sp>
        <p:sp>
          <p:nvSpPr>
            <p:cNvPr id="28" name="Freeform 11"/>
            <p:cNvSpPr>
              <a:spLocks/>
            </p:cNvSpPr>
            <p:nvPr/>
          </p:nvSpPr>
          <p:spPr bwMode="auto">
            <a:xfrm>
              <a:off x="1978025" y="2449513"/>
              <a:ext cx="649288" cy="1085850"/>
            </a:xfrm>
            <a:custGeom>
              <a:avLst/>
              <a:gdLst>
                <a:gd name="T0" fmla="*/ 394 w 409"/>
                <a:gd name="T1" fmla="*/ 126 h 684"/>
                <a:gd name="T2" fmla="*/ 406 w 409"/>
                <a:gd name="T3" fmla="*/ 90 h 684"/>
                <a:gd name="T4" fmla="*/ 232 w 409"/>
                <a:gd name="T5" fmla="*/ 0 h 684"/>
                <a:gd name="T6" fmla="*/ 142 w 409"/>
                <a:gd name="T7" fmla="*/ 12 h 684"/>
                <a:gd name="T8" fmla="*/ 106 w 409"/>
                <a:gd name="T9" fmla="*/ 24 h 684"/>
                <a:gd name="T10" fmla="*/ 46 w 409"/>
                <a:gd name="T11" fmla="*/ 72 h 684"/>
                <a:gd name="T12" fmla="*/ 106 w 409"/>
                <a:gd name="T13" fmla="*/ 258 h 684"/>
                <a:gd name="T14" fmla="*/ 94 w 409"/>
                <a:gd name="T15" fmla="*/ 444 h 684"/>
                <a:gd name="T16" fmla="*/ 10 w 409"/>
                <a:gd name="T17" fmla="*/ 480 h 684"/>
                <a:gd name="T18" fmla="*/ 22 w 409"/>
                <a:gd name="T19" fmla="*/ 498 h 684"/>
                <a:gd name="T20" fmla="*/ 28 w 409"/>
                <a:gd name="T21" fmla="*/ 516 h 684"/>
                <a:gd name="T22" fmla="*/ 64 w 409"/>
                <a:gd name="T23" fmla="*/ 528 h 684"/>
                <a:gd name="T24" fmla="*/ 178 w 409"/>
                <a:gd name="T25" fmla="*/ 522 h 684"/>
                <a:gd name="T26" fmla="*/ 202 w 409"/>
                <a:gd name="T27" fmla="*/ 576 h 684"/>
                <a:gd name="T28" fmla="*/ 214 w 409"/>
                <a:gd name="T29" fmla="*/ 684 h 684"/>
                <a:gd name="T30" fmla="*/ 274 w 409"/>
                <a:gd name="T31" fmla="*/ 678 h 684"/>
                <a:gd name="T32" fmla="*/ 292 w 409"/>
                <a:gd name="T33" fmla="*/ 672 h 684"/>
                <a:gd name="T34" fmla="*/ 262 w 409"/>
                <a:gd name="T35" fmla="*/ 606 h 684"/>
                <a:gd name="T36" fmla="*/ 220 w 409"/>
                <a:gd name="T37" fmla="*/ 498 h 684"/>
                <a:gd name="T38" fmla="*/ 196 w 409"/>
                <a:gd name="T39" fmla="*/ 408 h 684"/>
                <a:gd name="T40" fmla="*/ 178 w 409"/>
                <a:gd name="T41" fmla="*/ 366 h 684"/>
                <a:gd name="T42" fmla="*/ 166 w 409"/>
                <a:gd name="T43" fmla="*/ 330 h 684"/>
                <a:gd name="T44" fmla="*/ 274 w 409"/>
                <a:gd name="T45" fmla="*/ 84 h 684"/>
                <a:gd name="T46" fmla="*/ 394 w 409"/>
                <a:gd name="T47" fmla="*/ 126 h 68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09"/>
                <a:gd name="T73" fmla="*/ 0 h 684"/>
                <a:gd name="T74" fmla="*/ 409 w 409"/>
                <a:gd name="T75" fmla="*/ 684 h 68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09" h="684">
                  <a:moveTo>
                    <a:pt x="394" y="126"/>
                  </a:moveTo>
                  <a:cubicBezTo>
                    <a:pt x="398" y="114"/>
                    <a:pt x="409" y="102"/>
                    <a:pt x="406" y="90"/>
                  </a:cubicBezTo>
                  <a:cubicBezTo>
                    <a:pt x="387" y="15"/>
                    <a:pt x="292" y="20"/>
                    <a:pt x="232" y="0"/>
                  </a:cubicBezTo>
                  <a:cubicBezTo>
                    <a:pt x="214" y="2"/>
                    <a:pt x="164" y="7"/>
                    <a:pt x="142" y="12"/>
                  </a:cubicBezTo>
                  <a:cubicBezTo>
                    <a:pt x="130" y="15"/>
                    <a:pt x="106" y="24"/>
                    <a:pt x="106" y="24"/>
                  </a:cubicBezTo>
                  <a:cubicBezTo>
                    <a:pt x="85" y="40"/>
                    <a:pt x="68" y="58"/>
                    <a:pt x="46" y="72"/>
                  </a:cubicBezTo>
                  <a:cubicBezTo>
                    <a:pt x="0" y="140"/>
                    <a:pt x="58" y="210"/>
                    <a:pt x="106" y="258"/>
                  </a:cubicBezTo>
                  <a:cubicBezTo>
                    <a:pt x="112" y="301"/>
                    <a:pt x="141" y="428"/>
                    <a:pt x="94" y="444"/>
                  </a:cubicBezTo>
                  <a:cubicBezTo>
                    <a:pt x="50" y="435"/>
                    <a:pt x="25" y="435"/>
                    <a:pt x="10" y="480"/>
                  </a:cubicBezTo>
                  <a:cubicBezTo>
                    <a:pt x="14" y="486"/>
                    <a:pt x="19" y="492"/>
                    <a:pt x="22" y="498"/>
                  </a:cubicBezTo>
                  <a:cubicBezTo>
                    <a:pt x="25" y="504"/>
                    <a:pt x="23" y="512"/>
                    <a:pt x="28" y="516"/>
                  </a:cubicBezTo>
                  <a:cubicBezTo>
                    <a:pt x="38" y="523"/>
                    <a:pt x="64" y="528"/>
                    <a:pt x="64" y="528"/>
                  </a:cubicBezTo>
                  <a:cubicBezTo>
                    <a:pt x="150" y="514"/>
                    <a:pt x="112" y="513"/>
                    <a:pt x="178" y="522"/>
                  </a:cubicBezTo>
                  <a:cubicBezTo>
                    <a:pt x="189" y="538"/>
                    <a:pt x="202" y="576"/>
                    <a:pt x="202" y="576"/>
                  </a:cubicBezTo>
                  <a:cubicBezTo>
                    <a:pt x="196" y="612"/>
                    <a:pt x="164" y="667"/>
                    <a:pt x="214" y="684"/>
                  </a:cubicBezTo>
                  <a:cubicBezTo>
                    <a:pt x="234" y="682"/>
                    <a:pt x="254" y="681"/>
                    <a:pt x="274" y="678"/>
                  </a:cubicBezTo>
                  <a:cubicBezTo>
                    <a:pt x="280" y="677"/>
                    <a:pt x="290" y="678"/>
                    <a:pt x="292" y="672"/>
                  </a:cubicBezTo>
                  <a:cubicBezTo>
                    <a:pt x="300" y="649"/>
                    <a:pt x="262" y="606"/>
                    <a:pt x="262" y="606"/>
                  </a:cubicBezTo>
                  <a:cubicBezTo>
                    <a:pt x="254" y="565"/>
                    <a:pt x="235" y="536"/>
                    <a:pt x="220" y="498"/>
                  </a:cubicBezTo>
                  <a:cubicBezTo>
                    <a:pt x="207" y="466"/>
                    <a:pt x="203" y="441"/>
                    <a:pt x="196" y="408"/>
                  </a:cubicBezTo>
                  <a:cubicBezTo>
                    <a:pt x="186" y="357"/>
                    <a:pt x="197" y="408"/>
                    <a:pt x="178" y="366"/>
                  </a:cubicBezTo>
                  <a:cubicBezTo>
                    <a:pt x="173" y="354"/>
                    <a:pt x="166" y="330"/>
                    <a:pt x="166" y="330"/>
                  </a:cubicBezTo>
                  <a:cubicBezTo>
                    <a:pt x="176" y="241"/>
                    <a:pt x="171" y="118"/>
                    <a:pt x="274" y="84"/>
                  </a:cubicBezTo>
                  <a:cubicBezTo>
                    <a:pt x="329" y="92"/>
                    <a:pt x="339" y="99"/>
                    <a:pt x="394" y="126"/>
                  </a:cubicBezTo>
                  <a:close/>
                </a:path>
              </a:pathLst>
            </a:custGeom>
            <a:solidFill>
              <a:srgbClr val="808080"/>
            </a:solidFill>
            <a:ln w="9525">
              <a:solidFill>
                <a:schemeClr val="tx1"/>
              </a:solidFill>
              <a:round/>
              <a:headEnd/>
              <a:tailEnd/>
            </a:ln>
          </p:spPr>
          <p:txBody>
            <a:bodyPr wrap="none"/>
            <a:lstStyle/>
            <a:p>
              <a:endParaRPr lang="lv-LV"/>
            </a:p>
          </p:txBody>
        </p:sp>
        <p:sp>
          <p:nvSpPr>
            <p:cNvPr id="29" name="AutoShape 12"/>
            <p:cNvSpPr>
              <a:spLocks noChangeArrowheads="1"/>
            </p:cNvSpPr>
            <p:nvPr/>
          </p:nvSpPr>
          <p:spPr bwMode="auto">
            <a:xfrm>
              <a:off x="3432175" y="1411288"/>
              <a:ext cx="2579688" cy="749300"/>
            </a:xfrm>
            <a:prstGeom prst="wedgeRoundRectCallout">
              <a:avLst>
                <a:gd name="adj1" fmla="val -42616"/>
                <a:gd name="adj2" fmla="val 84324"/>
                <a:gd name="adj3" fmla="val 16667"/>
              </a:avLst>
            </a:prstGeom>
            <a:solidFill>
              <a:srgbClr val="C0C0C0"/>
            </a:solidFill>
            <a:ln w="9525">
              <a:solidFill>
                <a:schemeClr val="tx1"/>
              </a:solidFill>
              <a:miter lim="800000"/>
              <a:headEnd type="none" w="sm" len="sm"/>
              <a:tailEnd type="none" w="sm" len="sm"/>
            </a:ln>
          </p:spPr>
          <p:txBody>
            <a:bodyPr/>
            <a:lstStyle/>
            <a:p>
              <a:pPr algn="ctr"/>
              <a:r>
                <a:rPr lang="lv-LV" b="1">
                  <a:solidFill>
                    <a:srgbClr val="990033"/>
                  </a:solidFill>
                </a:rPr>
                <a:t>Industrial areas</a:t>
              </a:r>
              <a:endParaRPr lang="en-GB" b="1">
                <a:solidFill>
                  <a:srgbClr val="990033"/>
                </a:solidFill>
              </a:endParaRPr>
            </a:p>
          </p:txBody>
        </p:sp>
      </p:grpSp>
      <p:graphicFrame>
        <p:nvGraphicFramePr>
          <p:cNvPr id="33" name="Content Placeholder 3"/>
          <p:cNvGraphicFramePr>
            <a:graphicFrameLocks/>
          </p:cNvGraphicFramePr>
          <p:nvPr>
            <p:extLst>
              <p:ext uri="{D42A27DB-BD31-4B8C-83A1-F6EECF244321}">
                <p14:modId xmlns:p14="http://schemas.microsoft.com/office/powerpoint/2010/main" val="778514154"/>
              </p:ext>
            </p:extLst>
          </p:nvPr>
        </p:nvGraphicFramePr>
        <p:xfrm>
          <a:off x="4788025" y="4293096"/>
          <a:ext cx="4320408" cy="2448272"/>
        </p:xfrm>
        <a:graphic>
          <a:graphicData uri="http://schemas.openxmlformats.org/drawingml/2006/chart">
            <c:chart xmlns:c="http://schemas.openxmlformats.org/drawingml/2006/chart" xmlns:r="http://schemas.openxmlformats.org/officeDocument/2006/relationships" r:id="rId3"/>
          </a:graphicData>
        </a:graphic>
      </p:graphicFrame>
      <p:sp>
        <p:nvSpPr>
          <p:cNvPr id="34" name="Taisnstūris 33"/>
          <p:cNvSpPr/>
          <p:nvPr/>
        </p:nvSpPr>
        <p:spPr>
          <a:xfrm>
            <a:off x="7092280" y="4509120"/>
            <a:ext cx="1995401" cy="646331"/>
          </a:xfrm>
          <a:prstGeom prst="rect">
            <a:avLst/>
          </a:prstGeom>
          <a:solidFill>
            <a:schemeClr val="bg1"/>
          </a:solidFill>
        </p:spPr>
        <p:txBody>
          <a:bodyPr wrap="square">
            <a:spAutoFit/>
          </a:bodyPr>
          <a:lstStyle/>
          <a:p>
            <a:r>
              <a:rPr lang="en-US" altLang="lv-LV" b="1" dirty="0"/>
              <a:t>Unfinished construction works</a:t>
            </a:r>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10422" y="0"/>
            <a:ext cx="2143125" cy="219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541534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p:txBody>
          <a:bodyPr/>
          <a:lstStyle/>
          <a:p>
            <a:r>
              <a:rPr lang="en-US" dirty="0" smtClean="0"/>
              <a:t>Surveys</a:t>
            </a:r>
            <a:endParaRPr lang="en-US" dirty="0"/>
          </a:p>
        </p:txBody>
      </p:sp>
      <p:sp>
        <p:nvSpPr>
          <p:cNvPr id="3" name="Satura vietturis 2"/>
          <p:cNvSpPr>
            <a:spLocks noGrp="1"/>
          </p:cNvSpPr>
          <p:nvPr>
            <p:ph idx="10"/>
          </p:nvPr>
        </p:nvSpPr>
        <p:spPr>
          <a:xfrm>
            <a:off x="452769" y="2420888"/>
            <a:ext cx="4047223" cy="1296144"/>
          </a:xfrm>
        </p:spPr>
        <p:txBody>
          <a:bodyPr/>
          <a:lstStyle/>
          <a:p>
            <a:pPr marL="180000" indent="0">
              <a:buNone/>
            </a:pPr>
            <a:r>
              <a:rPr lang="lv-LV" dirty="0"/>
              <a:t>2004 </a:t>
            </a:r>
            <a:r>
              <a:rPr lang="lv-LV" dirty="0" smtClean="0"/>
              <a:t>(347 </a:t>
            </a:r>
            <a:r>
              <a:rPr lang="en-US" dirty="0" smtClean="0"/>
              <a:t>objects and territories</a:t>
            </a:r>
            <a:r>
              <a:rPr lang="lv-LV" dirty="0" smtClean="0"/>
              <a:t>)</a:t>
            </a:r>
          </a:p>
          <a:p>
            <a:pPr marL="180000" indent="0">
              <a:buNone/>
            </a:pPr>
            <a:r>
              <a:rPr lang="lv-LV" dirty="0" smtClean="0"/>
              <a:t>2009 (</a:t>
            </a:r>
            <a:r>
              <a:rPr lang="lv-LV" dirty="0"/>
              <a:t>460 </a:t>
            </a:r>
            <a:r>
              <a:rPr lang="en-US" dirty="0"/>
              <a:t>objects and territories</a:t>
            </a:r>
            <a:r>
              <a:rPr lang="lv-LV" dirty="0" smtClean="0"/>
              <a:t>)</a:t>
            </a:r>
          </a:p>
          <a:p>
            <a:pPr marL="180000" indent="0">
              <a:buNone/>
            </a:pPr>
            <a:r>
              <a:rPr lang="lv-LV" dirty="0" smtClean="0"/>
              <a:t>2012 (</a:t>
            </a:r>
            <a:r>
              <a:rPr lang="lv-LV" dirty="0"/>
              <a:t>759 </a:t>
            </a:r>
            <a:r>
              <a:rPr lang="en-US" dirty="0"/>
              <a:t>objects and territories</a:t>
            </a:r>
            <a:r>
              <a:rPr lang="lv-LV" dirty="0" smtClean="0"/>
              <a:t>)</a:t>
            </a:r>
          </a:p>
          <a:p>
            <a:endParaRPr lang="lv-LV" dirty="0"/>
          </a:p>
        </p:txBody>
      </p:sp>
      <p:sp>
        <p:nvSpPr>
          <p:cNvPr id="4" name="Attēla vietturis 3"/>
          <p:cNvSpPr>
            <a:spLocks noGrp="1"/>
          </p:cNvSpPr>
          <p:nvPr>
            <p:ph type="pic" sz="quarter" idx="12"/>
          </p:nvPr>
        </p:nvSpPr>
        <p:spPr/>
      </p:sp>
      <p:sp>
        <p:nvSpPr>
          <p:cNvPr id="5" name="Teksta vietturis 4"/>
          <p:cNvSpPr>
            <a:spLocks noGrp="1"/>
          </p:cNvSpPr>
          <p:nvPr>
            <p:ph type="body" sz="quarter" idx="13"/>
          </p:nvPr>
        </p:nvSpPr>
        <p:spPr/>
        <p:txBody>
          <a:bodyPr/>
          <a:lstStyle/>
          <a:p>
            <a:r>
              <a:rPr lang="lv-LV" dirty="0"/>
              <a:t>I</a:t>
            </a:r>
            <a:r>
              <a:rPr lang="en-US" dirty="0" err="1"/>
              <a:t>mportance</a:t>
            </a:r>
            <a:r>
              <a:rPr lang="en-US" dirty="0"/>
              <a:t> of brownfield regeneration</a:t>
            </a:r>
            <a:r>
              <a:rPr lang="lv-LV" dirty="0"/>
              <a:t> </a:t>
            </a:r>
            <a:r>
              <a:rPr lang="lv-LV" dirty="0" err="1"/>
              <a:t>in</a:t>
            </a:r>
            <a:r>
              <a:rPr lang="lv-LV" dirty="0"/>
              <a:t> </a:t>
            </a:r>
            <a:r>
              <a:rPr lang="lv-LV" dirty="0" err="1"/>
              <a:t>Riga</a:t>
            </a:r>
            <a:endParaRPr lang="en-US" dirty="0"/>
          </a:p>
          <a:p>
            <a:endParaRPr lang="lv-LV" dirty="0"/>
          </a:p>
        </p:txBody>
      </p:sp>
      <p:pic>
        <p:nvPicPr>
          <p:cNvPr id="8" name="Picture 3" descr="G:\Strat.Pl.Nod\Iepirkumi\2012\Degradeetie\iesniegtais_darbs\Labotie\Labotās\obj_ter_izvietojums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57854" y="116632"/>
            <a:ext cx="4250650" cy="446449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4857854" y="4941168"/>
            <a:ext cx="4499992" cy="246221"/>
          </a:xfrm>
          <a:prstGeom prst="rect">
            <a:avLst/>
          </a:prstGeom>
          <a:noFill/>
        </p:spPr>
        <p:txBody>
          <a:bodyPr wrap="square" rtlCol="0">
            <a:spAutoFit/>
          </a:bodyPr>
          <a:lstStyle/>
          <a:p>
            <a:r>
              <a:rPr lang="en-US" sz="1000" dirty="0" smtClean="0">
                <a:latin typeface="Myriad Pro" pitchFamily="34" charset="0"/>
              </a:rPr>
              <a:t>Source: „</a:t>
            </a:r>
            <a:r>
              <a:rPr lang="en-US" sz="1000" dirty="0" err="1" smtClean="0">
                <a:latin typeface="Myriad Pro" pitchFamily="34" charset="0"/>
              </a:rPr>
              <a:t>Degradēto</a:t>
            </a:r>
            <a:r>
              <a:rPr lang="en-US" sz="1000" dirty="0" smtClean="0">
                <a:latin typeface="Myriad Pro" pitchFamily="34" charset="0"/>
              </a:rPr>
              <a:t> </a:t>
            </a:r>
            <a:r>
              <a:rPr lang="en-US" sz="1000" dirty="0" err="1" smtClean="0">
                <a:latin typeface="Myriad Pro" pitchFamily="34" charset="0"/>
              </a:rPr>
              <a:t>teritoriju</a:t>
            </a:r>
            <a:r>
              <a:rPr lang="en-US" sz="1000" dirty="0" smtClean="0">
                <a:latin typeface="Myriad Pro" pitchFamily="34" charset="0"/>
              </a:rPr>
              <a:t> </a:t>
            </a:r>
            <a:r>
              <a:rPr lang="en-US" sz="1000" dirty="0" err="1" smtClean="0">
                <a:latin typeface="Myriad Pro" pitchFamily="34" charset="0"/>
              </a:rPr>
              <a:t>Rīgā</a:t>
            </a:r>
            <a:r>
              <a:rPr lang="en-US" sz="1000" dirty="0" smtClean="0">
                <a:latin typeface="Myriad Pro" pitchFamily="34" charset="0"/>
              </a:rPr>
              <a:t> </a:t>
            </a:r>
            <a:r>
              <a:rPr lang="en-US" sz="1000" dirty="0" err="1" smtClean="0">
                <a:latin typeface="Myriad Pro" pitchFamily="34" charset="0"/>
              </a:rPr>
              <a:t>apsekojums</a:t>
            </a:r>
            <a:r>
              <a:rPr lang="en-US" sz="1000" dirty="0" smtClean="0">
                <a:latin typeface="Myriad Pro" pitchFamily="34" charset="0"/>
              </a:rPr>
              <a:t>”, SIA „</a:t>
            </a:r>
            <a:r>
              <a:rPr lang="en-US" sz="1000" dirty="0" err="1" smtClean="0">
                <a:latin typeface="Myriad Pro" pitchFamily="34" charset="0"/>
              </a:rPr>
              <a:t>Datorkarte</a:t>
            </a:r>
            <a:r>
              <a:rPr lang="en-US" sz="1000" dirty="0" smtClean="0">
                <a:latin typeface="Myriad Pro" pitchFamily="34" charset="0"/>
              </a:rPr>
              <a:t>”, 2012</a:t>
            </a:r>
            <a:endParaRPr lang="en-US" sz="1000" dirty="0">
              <a:latin typeface="Myriad Pro" pitchFamily="34" charset="0"/>
            </a:endParaRPr>
          </a:p>
        </p:txBody>
      </p:sp>
      <p:pic>
        <p:nvPicPr>
          <p:cNvPr id="9" name="Attēls 138"/>
          <p:cNvPicPr>
            <a:picLocks noChangeAspect="1" noChangeArrowheads="1"/>
          </p:cNvPicPr>
          <p:nvPr/>
        </p:nvPicPr>
        <p:blipFill>
          <a:blip r:embed="rId4" cstate="print"/>
          <a:srcRect/>
          <a:stretch>
            <a:fillRect/>
          </a:stretch>
        </p:blipFill>
        <p:spPr bwMode="auto">
          <a:xfrm>
            <a:off x="6895" y="3879819"/>
            <a:ext cx="4857929" cy="2981002"/>
          </a:xfrm>
          <a:prstGeom prst="rect">
            <a:avLst/>
          </a:prstGeom>
          <a:noFill/>
          <a:ln w="9525">
            <a:noFill/>
            <a:miter lim="800000"/>
            <a:headEnd/>
            <a:tailEnd/>
          </a:ln>
        </p:spPr>
      </p:pic>
      <p:sp>
        <p:nvSpPr>
          <p:cNvPr id="10" name="TextBox 9"/>
          <p:cNvSpPr txBox="1"/>
          <p:nvPr/>
        </p:nvSpPr>
        <p:spPr>
          <a:xfrm>
            <a:off x="5107020" y="6157609"/>
            <a:ext cx="3852153" cy="646331"/>
          </a:xfrm>
          <a:prstGeom prst="rect">
            <a:avLst/>
          </a:prstGeom>
          <a:noFill/>
        </p:spPr>
        <p:txBody>
          <a:bodyPr wrap="square" rtlCol="0">
            <a:spAutoFit/>
          </a:bodyPr>
          <a:lstStyle/>
          <a:p>
            <a:r>
              <a:rPr lang="en-US" kern="0" dirty="0" smtClean="0">
                <a:solidFill>
                  <a:srgbClr val="000000"/>
                </a:solidFill>
                <a:latin typeface="+mn-lt"/>
              </a:rPr>
              <a:t>The largest number in R</a:t>
            </a:r>
            <a:r>
              <a:rPr lang="lv-LV" kern="0" dirty="0" err="1" smtClean="0">
                <a:solidFill>
                  <a:srgbClr val="000000"/>
                </a:solidFill>
                <a:latin typeface="+mn-lt"/>
              </a:rPr>
              <a:t>iga</a:t>
            </a:r>
            <a:r>
              <a:rPr lang="lv-LV" kern="0" dirty="0" smtClean="0">
                <a:solidFill>
                  <a:srgbClr val="000000"/>
                </a:solidFill>
                <a:latin typeface="+mn-lt"/>
              </a:rPr>
              <a:t> </a:t>
            </a:r>
            <a:r>
              <a:rPr lang="en-US" kern="0" dirty="0" smtClean="0">
                <a:solidFill>
                  <a:srgbClr val="000000"/>
                </a:solidFill>
                <a:latin typeface="+mn-lt"/>
              </a:rPr>
              <a:t>H</a:t>
            </a:r>
            <a:r>
              <a:rPr lang="lv-LV" kern="0" dirty="0" err="1" smtClean="0">
                <a:solidFill>
                  <a:srgbClr val="000000"/>
                </a:solidFill>
                <a:latin typeface="+mn-lt"/>
              </a:rPr>
              <a:t>istorical</a:t>
            </a:r>
            <a:r>
              <a:rPr lang="lv-LV" kern="0" dirty="0" smtClean="0">
                <a:solidFill>
                  <a:srgbClr val="000000"/>
                </a:solidFill>
                <a:latin typeface="+mn-lt"/>
              </a:rPr>
              <a:t> </a:t>
            </a:r>
            <a:r>
              <a:rPr lang="en-US" kern="0" dirty="0" smtClean="0">
                <a:solidFill>
                  <a:srgbClr val="000000"/>
                </a:solidFill>
                <a:latin typeface="+mn-lt"/>
              </a:rPr>
              <a:t>C</a:t>
            </a:r>
            <a:r>
              <a:rPr lang="lv-LV" kern="0" dirty="0" err="1" smtClean="0">
                <a:solidFill>
                  <a:srgbClr val="000000"/>
                </a:solidFill>
                <a:latin typeface="+mn-lt"/>
              </a:rPr>
              <a:t>enter</a:t>
            </a:r>
            <a:r>
              <a:rPr lang="en-US" kern="0" dirty="0" smtClean="0">
                <a:solidFill>
                  <a:srgbClr val="000000"/>
                </a:solidFill>
                <a:latin typeface="+mn-lt"/>
              </a:rPr>
              <a:t> and near</a:t>
            </a:r>
            <a:endParaRPr lang="en-US" kern="0" dirty="0" smtClean="0">
              <a:solidFill>
                <a:srgbClr val="00B0F0"/>
              </a:solidFill>
              <a:latin typeface="+mn-lt"/>
            </a:endParaRPr>
          </a:p>
        </p:txBody>
      </p:sp>
    </p:spTree>
    <p:extLst>
      <p:ext uri="{BB962C8B-B14F-4D97-AF65-F5344CB8AC3E}">
        <p14:creationId xmlns:p14="http://schemas.microsoft.com/office/powerpoint/2010/main" val="26813452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Virsraksts 2"/>
          <p:cNvSpPr>
            <a:spLocks noGrp="1"/>
          </p:cNvSpPr>
          <p:nvPr>
            <p:ph type="title"/>
          </p:nvPr>
        </p:nvSpPr>
        <p:spPr/>
        <p:txBody>
          <a:bodyPr/>
          <a:lstStyle/>
          <a:p>
            <a:r>
              <a:rPr lang="en-GB" dirty="0" smtClean="0"/>
              <a:t>Degraded buildings </a:t>
            </a:r>
            <a:endParaRPr lang="en-GB" dirty="0"/>
          </a:p>
        </p:txBody>
      </p:sp>
      <p:sp>
        <p:nvSpPr>
          <p:cNvPr id="4" name="Satura vietturis 3"/>
          <p:cNvSpPr>
            <a:spLocks noGrp="1"/>
          </p:cNvSpPr>
          <p:nvPr>
            <p:ph idx="10"/>
          </p:nvPr>
        </p:nvSpPr>
        <p:spPr/>
        <p:txBody>
          <a:bodyPr>
            <a:normAutofit/>
          </a:bodyPr>
          <a:lstStyle/>
          <a:p>
            <a:r>
              <a:rPr lang="en-US" dirty="0" smtClean="0"/>
              <a:t>Interactive map of Riga City Council Property Department </a:t>
            </a:r>
            <a:r>
              <a:rPr lang="lv-LV" dirty="0" smtClean="0">
                <a:hlinkClick r:id="rId2"/>
              </a:rPr>
              <a:t>http</a:t>
            </a:r>
            <a:r>
              <a:rPr lang="lv-LV" dirty="0">
                <a:hlinkClick r:id="rId2"/>
              </a:rPr>
              <a:t>://grausti.riga.lv</a:t>
            </a:r>
            <a:r>
              <a:rPr lang="lv-LV" dirty="0" smtClean="0">
                <a:hlinkClick r:id="rId2"/>
              </a:rPr>
              <a:t>/</a:t>
            </a:r>
            <a:r>
              <a:rPr lang="lv-LV" dirty="0" smtClean="0"/>
              <a:t> </a:t>
            </a:r>
            <a:endParaRPr lang="lv-LV" dirty="0"/>
          </a:p>
          <a:p>
            <a:endParaRPr lang="lv-LV" dirty="0"/>
          </a:p>
        </p:txBody>
      </p:sp>
      <p:pic>
        <p:nvPicPr>
          <p:cNvPr id="5122" name="Picture 2"/>
          <p:cNvPicPr>
            <a:picLocks noGrp="1" noChangeAspect="1" noChangeArrowheads="1"/>
          </p:cNvPicPr>
          <p:nvPr>
            <p:ph type="pic" sz="quarter" idx="12"/>
          </p:nvPr>
        </p:nvPicPr>
        <p:blipFill>
          <a:blip r:embed="rId3">
            <a:extLst>
              <a:ext uri="{28A0092B-C50C-407E-A947-70E740481C1C}">
                <a14:useLocalDpi xmlns:a14="http://schemas.microsoft.com/office/drawing/2010/main" val="0"/>
              </a:ext>
            </a:extLst>
          </a:blip>
          <a:srcRect t="11813" b="11813"/>
          <a:stretch>
            <a:fillRect/>
          </a:stretch>
        </p:blipFill>
        <p:spPr bwMode="auto">
          <a:xfrm>
            <a:off x="467544" y="412826"/>
            <a:ext cx="8208912" cy="48883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8614370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a:xfrm>
            <a:off x="395536" y="1568226"/>
            <a:ext cx="4114800" cy="854968"/>
          </a:xfrm>
        </p:spPr>
        <p:txBody>
          <a:bodyPr>
            <a:normAutofit/>
          </a:bodyPr>
          <a:lstStyle/>
          <a:p>
            <a:r>
              <a:rPr lang="lv-LV" dirty="0" err="1" smtClean="0"/>
              <a:t>Solutions</a:t>
            </a:r>
            <a:endParaRPr lang="lv-LV" dirty="0"/>
          </a:p>
        </p:txBody>
      </p:sp>
      <p:sp>
        <p:nvSpPr>
          <p:cNvPr id="4" name="Teksta vietturis 3"/>
          <p:cNvSpPr>
            <a:spLocks noGrp="1"/>
          </p:cNvSpPr>
          <p:nvPr>
            <p:ph type="body" sz="quarter" idx="10"/>
          </p:nvPr>
        </p:nvSpPr>
        <p:spPr/>
        <p:txBody>
          <a:bodyPr/>
          <a:lstStyle/>
          <a:p>
            <a:r>
              <a:rPr lang="lv-LV" dirty="0"/>
              <a:t>I</a:t>
            </a:r>
            <a:r>
              <a:rPr lang="en-US" dirty="0" err="1"/>
              <a:t>mportance</a:t>
            </a:r>
            <a:r>
              <a:rPr lang="en-US" dirty="0"/>
              <a:t> of brownfield regeneration</a:t>
            </a:r>
            <a:r>
              <a:rPr lang="lv-LV" dirty="0"/>
              <a:t> </a:t>
            </a:r>
            <a:r>
              <a:rPr lang="lv-LV" dirty="0" err="1"/>
              <a:t>in</a:t>
            </a:r>
            <a:r>
              <a:rPr lang="lv-LV" dirty="0"/>
              <a:t> </a:t>
            </a:r>
            <a:r>
              <a:rPr lang="lv-LV" dirty="0" err="1"/>
              <a:t>Riga</a:t>
            </a:r>
            <a:endParaRPr lang="en-US" dirty="0"/>
          </a:p>
          <a:p>
            <a:endParaRPr lang="lv-LV" dirty="0"/>
          </a:p>
        </p:txBody>
      </p:sp>
      <p:sp>
        <p:nvSpPr>
          <p:cNvPr id="5" name="TextBox 4"/>
          <p:cNvSpPr txBox="1"/>
          <p:nvPr/>
        </p:nvSpPr>
        <p:spPr>
          <a:xfrm>
            <a:off x="6588224" y="2924944"/>
            <a:ext cx="2412268" cy="923330"/>
          </a:xfrm>
          <a:prstGeom prst="rect">
            <a:avLst/>
          </a:prstGeom>
          <a:noFill/>
        </p:spPr>
        <p:txBody>
          <a:bodyPr wrap="square" rtlCol="0">
            <a:spAutoFit/>
          </a:bodyPr>
          <a:lstStyle/>
          <a:p>
            <a:pPr marL="180000"/>
            <a:r>
              <a:rPr lang="en-US" dirty="0" smtClean="0"/>
              <a:t>Planning</a:t>
            </a:r>
          </a:p>
          <a:p>
            <a:pPr marL="180000"/>
            <a:r>
              <a:rPr lang="en-GB" dirty="0" smtClean="0"/>
              <a:t>Regulation</a:t>
            </a:r>
          </a:p>
          <a:p>
            <a:pPr marL="180000"/>
            <a:r>
              <a:rPr lang="en-US" dirty="0" smtClean="0"/>
              <a:t>Financial resources</a:t>
            </a:r>
            <a:endParaRPr lang="en-US" dirty="0"/>
          </a:p>
        </p:txBody>
      </p:sp>
      <p:pic>
        <p:nvPicPr>
          <p:cNvPr id="9"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258780"/>
            <a:ext cx="6480720" cy="4599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754647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a:xfrm>
            <a:off x="1331640" y="908720"/>
            <a:ext cx="8229600" cy="854968"/>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rtlCol="0" anchor="ctr">
            <a:normAutofit/>
          </a:bodyPr>
          <a:lstStyle/>
          <a:p>
            <a:r>
              <a:rPr lang="en-US" dirty="0"/>
              <a:t> Strategy 2030</a:t>
            </a:r>
          </a:p>
        </p:txBody>
      </p:sp>
      <p:sp>
        <p:nvSpPr>
          <p:cNvPr id="4" name="Teksta vietturis 3"/>
          <p:cNvSpPr>
            <a:spLocks noGrp="1"/>
          </p:cNvSpPr>
          <p:nvPr>
            <p:ph type="body" sz="quarter" idx="10"/>
          </p:nvPr>
        </p:nvSpPr>
        <p:spPr/>
        <p:txBody>
          <a:bodyPr/>
          <a:lstStyle/>
          <a:p>
            <a:r>
              <a:rPr lang="lv-LV" dirty="0"/>
              <a:t>I</a:t>
            </a:r>
            <a:r>
              <a:rPr lang="en-US" dirty="0" err="1"/>
              <a:t>mportance</a:t>
            </a:r>
            <a:r>
              <a:rPr lang="en-US" dirty="0"/>
              <a:t> of brownfield regeneration</a:t>
            </a:r>
            <a:r>
              <a:rPr lang="lv-LV" dirty="0"/>
              <a:t> </a:t>
            </a:r>
            <a:r>
              <a:rPr lang="lv-LV" dirty="0" err="1"/>
              <a:t>in</a:t>
            </a:r>
            <a:r>
              <a:rPr lang="lv-LV" dirty="0"/>
              <a:t> </a:t>
            </a:r>
            <a:r>
              <a:rPr lang="lv-LV" dirty="0" err="1"/>
              <a:t>Riga</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633" y="2163003"/>
            <a:ext cx="4405148" cy="4668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48710" y="2134358"/>
            <a:ext cx="3672408" cy="47255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576" y="1628800"/>
            <a:ext cx="3243263" cy="6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33429" y="1647007"/>
            <a:ext cx="3133725"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119114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irsraksts 1"/>
          <p:cNvSpPr>
            <a:spLocks noGrp="1"/>
          </p:cNvSpPr>
          <p:nvPr>
            <p:ph type="title"/>
          </p:nvPr>
        </p:nvSpPr>
        <p:spPr>
          <a:xfrm>
            <a:off x="1403648" y="845840"/>
            <a:ext cx="8229600" cy="854968"/>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rtlCol="0" anchor="ctr">
            <a:normAutofit/>
          </a:bodyPr>
          <a:lstStyle/>
          <a:p>
            <a:r>
              <a:rPr lang="en-US" dirty="0" smtClean="0"/>
              <a:t>Riga </a:t>
            </a:r>
            <a:r>
              <a:rPr lang="en-US" dirty="0"/>
              <a:t>2030 structural </a:t>
            </a:r>
            <a:r>
              <a:rPr lang="en-US" dirty="0" smtClean="0"/>
              <a:t>plan</a:t>
            </a:r>
            <a:endParaRPr lang="en-US" dirty="0"/>
          </a:p>
        </p:txBody>
      </p:sp>
      <p:sp>
        <p:nvSpPr>
          <p:cNvPr id="4" name="Teksta vietturis 3"/>
          <p:cNvSpPr>
            <a:spLocks noGrp="1"/>
          </p:cNvSpPr>
          <p:nvPr>
            <p:ph type="body" sz="quarter" idx="10"/>
          </p:nvPr>
        </p:nvSpPr>
        <p:spPr/>
        <p:txBody>
          <a:bodyPr/>
          <a:lstStyle/>
          <a:p>
            <a:r>
              <a:rPr lang="lv-LV" dirty="0"/>
              <a:t>I</a:t>
            </a:r>
            <a:r>
              <a:rPr lang="en-US" dirty="0" err="1"/>
              <a:t>mportance</a:t>
            </a:r>
            <a:r>
              <a:rPr lang="en-US" dirty="0"/>
              <a:t> of brownfield regeneration</a:t>
            </a:r>
            <a:r>
              <a:rPr lang="lv-LV" dirty="0"/>
              <a:t> </a:t>
            </a:r>
            <a:r>
              <a:rPr lang="lv-LV" dirty="0" err="1"/>
              <a:t>in</a:t>
            </a:r>
            <a:r>
              <a:rPr lang="lv-LV" dirty="0"/>
              <a:t> </a:t>
            </a:r>
            <a:r>
              <a:rPr lang="lv-LV" dirty="0" err="1"/>
              <a:t>Riga</a:t>
            </a:r>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1700808"/>
            <a:ext cx="6999287" cy="4895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41468194"/>
      </p:ext>
    </p:extLst>
  </p:cSld>
  <p:clrMapOvr>
    <a:masterClrMapping/>
  </p:clrMapOvr>
  <p:timing>
    <p:tnLst>
      <p:par>
        <p:cTn id="1" dur="indefinite" restart="never" nodeType="tmRoot"/>
      </p:par>
    </p:tnLst>
  </p:timing>
</p:sld>
</file>

<file path=ppt/theme/theme1.xml><?xml version="1.0" encoding="utf-8"?>
<a:theme xmlns:a="http://schemas.openxmlformats.org/drawingml/2006/main" name="Urban_Lab_kick-off Rig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Presentation1" id="{7F090E51-E10F-4EB1-8C92-9603A8FCB230}" vid="{E5339794-9368-48C9-855C-B5C2AB12BBB9}"/>
    </a:ext>
  </a:extLst>
</a:theme>
</file>

<file path=ppt/theme/theme2.xml><?xml version="1.0" encoding="utf-8"?>
<a:theme xmlns:a="http://schemas.openxmlformats.org/drawingml/2006/main" name="Office tēma">
  <a:themeElements>
    <a:clrScheme name="Iestād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Iestād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estād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ēma">
  <a:themeElements>
    <a:clrScheme name="Iestād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Iestād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estād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Noklusētais noformējum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Noklusētais noformējums">
    <a:majorFont>
      <a:latin typeface="Arial"/>
      <a:ea typeface=""/>
      <a:cs typeface=""/>
    </a:majorFont>
    <a:minorFont>
      <a:latin typeface="Arial"/>
      <a:ea typeface=""/>
      <a:cs typeface=""/>
    </a:minorFont>
  </a:fontScheme>
  <a:fmtScheme name="Iestād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Urban_Lab_kick-off Riga</Template>
  <TotalTime>824</TotalTime>
  <Words>1220</Words>
  <Application>Microsoft Office PowerPoint</Application>
  <PresentationFormat>Slaidrāde ekrānā (4:3)</PresentationFormat>
  <Paragraphs>183</Paragraphs>
  <Slides>24</Slides>
  <Notes>10</Notes>
  <HiddenSlides>0</HiddenSlides>
  <MMClips>0</MMClips>
  <ScaleCrop>false</ScaleCrop>
  <HeadingPairs>
    <vt:vector size="4" baseType="variant">
      <vt:variant>
        <vt:lpstr>Dizains</vt:lpstr>
      </vt:variant>
      <vt:variant>
        <vt:i4>1</vt:i4>
      </vt:variant>
      <vt:variant>
        <vt:lpstr>Slaidu virsraksti</vt:lpstr>
      </vt:variant>
      <vt:variant>
        <vt:i4>24</vt:i4>
      </vt:variant>
    </vt:vector>
  </HeadingPairs>
  <TitlesOfParts>
    <vt:vector size="25" baseType="lpstr">
      <vt:lpstr>Urban_Lab_kick-off Riga</vt:lpstr>
      <vt:lpstr>Importance of brownfield regeneration in Riga</vt:lpstr>
      <vt:lpstr>Area and population</vt:lpstr>
      <vt:lpstr>Historical centre of Riga</vt:lpstr>
      <vt:lpstr>Periods when developed buildings and territories nowadays mainly are brownfields</vt:lpstr>
      <vt:lpstr>Surveys</vt:lpstr>
      <vt:lpstr>Degraded buildings </vt:lpstr>
      <vt:lpstr>Solutions</vt:lpstr>
      <vt:lpstr> Strategy 2030</vt:lpstr>
      <vt:lpstr>Riga 2030 structural plan</vt:lpstr>
      <vt:lpstr>Strategy 2030</vt:lpstr>
      <vt:lpstr>Development programme 2020</vt:lpstr>
      <vt:lpstr>Riga 2020 outcomes</vt:lpstr>
      <vt:lpstr>PowerPoint prezentācija</vt:lpstr>
      <vt:lpstr>EU funding 2020:</vt:lpstr>
      <vt:lpstr>Challenges</vt:lpstr>
      <vt:lpstr>Potential risks</vt:lpstr>
      <vt:lpstr>Revitalization of Grizinkalns and Miera garden territory  </vt:lpstr>
      <vt:lpstr>Revitalization of the Spīķeri Block  </vt:lpstr>
      <vt:lpstr>Revitalization of the Spīķeri Block  </vt:lpstr>
      <vt:lpstr>Revitalization of the Spīķeri Block  </vt:lpstr>
      <vt:lpstr>Urban regeneration </vt:lpstr>
      <vt:lpstr>Urban regeneration </vt:lpstr>
      <vt:lpstr>Strengthening of the tourism potential Grīziņkalns  cultural and historical heritage </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Importance of brownfield regeneration</dc:title>
  <dc:creator>Māra Zīra</dc:creator>
  <cp:lastModifiedBy>Guntars Ruskuls</cp:lastModifiedBy>
  <cp:revision>132</cp:revision>
  <cp:lastPrinted>2016-01-18T16:00:41Z</cp:lastPrinted>
  <dcterms:created xsi:type="dcterms:W3CDTF">2016-01-05T13:49:25Z</dcterms:created>
  <dcterms:modified xsi:type="dcterms:W3CDTF">2016-01-18T17:38:13Z</dcterms:modified>
</cp:coreProperties>
</file>