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68" r:id="rId2"/>
    <p:sldId id="269" r:id="rId3"/>
    <p:sldId id="270" r:id="rId4"/>
    <p:sldId id="279" r:id="rId5"/>
    <p:sldId id="278" r:id="rId6"/>
    <p:sldId id="276" r:id="rId7"/>
    <p:sldId id="280" r:id="rId8"/>
    <p:sldId id="272" r:id="rId9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9B9B"/>
    <a:srgbClr val="FEB2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41" autoAdjust="0"/>
  </p:normalViewPr>
  <p:slideViewPr>
    <p:cSldViewPr>
      <p:cViewPr varScale="1">
        <p:scale>
          <a:sx n="118" d="100"/>
          <a:sy n="118" d="100"/>
        </p:scale>
        <p:origin x="67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DA782-9397-4CF9-9E9F-DED4DBB40F19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743B8-352D-4ADC-A613-7ABA0DB0968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10715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fi-FI" altLang="fi-FI" smtClean="0">
              <a:latin typeface="Arial" panose="020B0604020202020204" pitchFamily="34" charset="0"/>
            </a:endParaRP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A04149E-A7F8-4405-8E8C-FD4973188F60}" type="slidenum">
              <a:rPr lang="en-US" altLang="fi-FI"/>
              <a:pPr eaLnBrk="1" hangingPunct="1">
                <a:spcBef>
                  <a:spcPct val="0"/>
                </a:spcBef>
              </a:pPr>
              <a:t>5</a:t>
            </a:fld>
            <a:endParaRPr lang="en-US" altLang="fi-FI"/>
          </a:p>
        </p:txBody>
      </p:sp>
    </p:spTree>
    <p:extLst>
      <p:ext uri="{BB962C8B-B14F-4D97-AF65-F5344CB8AC3E}">
        <p14:creationId xmlns:p14="http://schemas.microsoft.com/office/powerpoint/2010/main" val="2651974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pic>
        <p:nvPicPr>
          <p:cNvPr id="9" name="Kuva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18000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685800" y="2276873"/>
            <a:ext cx="7772400" cy="648072"/>
          </a:xfrm>
        </p:spPr>
        <p:txBody>
          <a:bodyPr>
            <a:normAutofit/>
          </a:bodyPr>
          <a:lstStyle>
            <a:lvl1pPr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 hasCustomPrompt="1"/>
          </p:nvPr>
        </p:nvSpPr>
        <p:spPr>
          <a:xfrm>
            <a:off x="683568" y="2996952"/>
            <a:ext cx="7776864" cy="36004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tx1"/>
                </a:solidFill>
                <a:latin typeface="Myriad Pro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Add the subtitle here</a:t>
            </a:r>
            <a:endParaRPr lang="en-US" noProof="0" dirty="0"/>
          </a:p>
        </p:txBody>
      </p:sp>
      <p:sp>
        <p:nvSpPr>
          <p:cNvPr id="12" name="Tekstin paikkamerkki 11"/>
          <p:cNvSpPr>
            <a:spLocks noGrp="1"/>
          </p:cNvSpPr>
          <p:nvPr>
            <p:ph type="body" sz="quarter" idx="11" hasCustomPrompt="1"/>
          </p:nvPr>
        </p:nvSpPr>
        <p:spPr>
          <a:xfrm>
            <a:off x="7452419" y="6408000"/>
            <a:ext cx="1584077" cy="250291"/>
          </a:xfrm>
        </p:spPr>
        <p:txBody>
          <a:bodyPr>
            <a:noAutofit/>
          </a:bodyPr>
          <a:lstStyle>
            <a:lvl1pPr marL="0" indent="0" algn="r">
              <a:buNone/>
              <a:defRPr sz="10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Date</a:t>
            </a:r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05851" y="3645024"/>
            <a:ext cx="3132298" cy="288032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Speaker</a:t>
            </a:r>
          </a:p>
        </p:txBody>
      </p:sp>
      <p:sp>
        <p:nvSpPr>
          <p:cNvPr id="19" name="Tekstiruutu 18"/>
          <p:cNvSpPr txBox="1"/>
          <p:nvPr userDrawn="1"/>
        </p:nvSpPr>
        <p:spPr>
          <a:xfrm>
            <a:off x="1619672" y="719621"/>
            <a:ext cx="561662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200" b="0" i="1" noProof="0" dirty="0" smtClean="0">
                <a:latin typeface="Myriad Pro" pitchFamily="34" charset="0"/>
              </a:rPr>
              <a:t>Integrated Planning and Partnership Model </a:t>
            </a:r>
            <a:br>
              <a:rPr lang="en-US" sz="1200" b="0" i="1" noProof="0" dirty="0" smtClean="0">
                <a:latin typeface="Myriad Pro" pitchFamily="34" charset="0"/>
              </a:rPr>
            </a:br>
            <a:r>
              <a:rPr lang="en-US" sz="1200" b="0" i="1" noProof="0" dirty="0" smtClean="0">
                <a:latin typeface="Myriad Pro" pitchFamily="34" charset="0"/>
              </a:rPr>
              <a:t>for Brownfield Regeneration</a:t>
            </a:r>
            <a:endParaRPr lang="en-US" sz="1200" b="0" i="1" noProof="0" dirty="0">
              <a:latin typeface="Myriad Pro" pitchFamily="34" charset="0"/>
            </a:endParaRPr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7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00" y="5187600"/>
            <a:ext cx="1688980" cy="164844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8229600" cy="854968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 hasCustomPrompt="1"/>
          </p:nvPr>
        </p:nvSpPr>
        <p:spPr>
          <a:xfrm>
            <a:off x="457200" y="2420888"/>
            <a:ext cx="8229600" cy="3888432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9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385002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4042792" cy="864096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11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52769" y="2420888"/>
            <a:ext cx="4047223" cy="3960440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sp>
        <p:nvSpPr>
          <p:cNvPr id="16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4932040" y="0"/>
            <a:ext cx="421196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pic>
        <p:nvPicPr>
          <p:cNvPr id="12" name="Kuva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1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1212637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4452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sp>
        <p:nvSpPr>
          <p:cNvPr id="6" name="Otsikko 1"/>
          <p:cNvSpPr>
            <a:spLocks noGrp="1"/>
          </p:cNvSpPr>
          <p:nvPr>
            <p:ph type="title" hasCustomPrompt="1"/>
          </p:nvPr>
        </p:nvSpPr>
        <p:spPr>
          <a:xfrm>
            <a:off x="467544" y="5589240"/>
            <a:ext cx="8208912" cy="432048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7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67544" y="6021288"/>
            <a:ext cx="8208912" cy="64807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None/>
              <a:defRPr sz="1400">
                <a:latin typeface="Myriad Pro" pitchFamily="34" charset="0"/>
              </a:defRPr>
            </a:lvl1pPr>
            <a:lvl2pPr marL="86400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itchFamily="34" charset="0"/>
              <a:buNone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470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484784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204864"/>
            <a:ext cx="4922006" cy="136815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FEB21A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FEB21A"/>
              </a:solidFill>
              <a:latin typeface="Myriad Pro" pitchFamily="34" charset="0"/>
            </a:endParaRP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  <p:sp>
        <p:nvSpPr>
          <p:cNvPr id="23" name="Kuvan paikkamerkki 1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816000"/>
            <a:ext cx="9144000" cy="2361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817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700808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420888"/>
            <a:ext cx="4922006" cy="151217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9B9B9B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9B9B9B"/>
              </a:solidFill>
              <a:latin typeface="Myriad Pro" pitchFamily="34" charset="0"/>
            </a:endParaRPr>
          </a:p>
        </p:txBody>
      </p:sp>
      <p:pic>
        <p:nvPicPr>
          <p:cNvPr id="16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pic>
        <p:nvPicPr>
          <p:cNvPr id="20" name="Kuva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sp>
        <p:nvSpPr>
          <p:cNvPr id="22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624432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UBC Environment and Sustainable Development Secretariat / NAME / POSITION/EVENT</a:t>
            </a:r>
          </a:p>
        </p:txBody>
      </p:sp>
    </p:spTree>
    <p:extLst>
      <p:ext uri="{BB962C8B-B14F-4D97-AF65-F5344CB8AC3E}">
        <p14:creationId xmlns:p14="http://schemas.microsoft.com/office/powerpoint/2010/main" val="1379987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9962F-4665-4194-914B-1D25593D6662}" type="datetimeFigureOut">
              <a:rPr lang="fi-FI" smtClean="0"/>
              <a:t>19.1.2016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3DA5-75A3-4FC7-8AB4-1E43DCB5521F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08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55" r:id="rId4"/>
    <p:sldLayoutId id="2147483666" r:id="rId5"/>
    <p:sldLayoutId id="2147483664" r:id="rId6"/>
    <p:sldLayoutId id="2147483667" r:id="rId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ubcwheel.e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mailto:bjorn.gronholm@ubc.net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Baltic </a:t>
            </a:r>
            <a:r>
              <a:rPr lang="en-US" dirty="0"/>
              <a:t>Urban Lab </a:t>
            </a:r>
            <a:r>
              <a:rPr lang="en-US" dirty="0" smtClean="0"/>
              <a:t>Project Approach</a:t>
            </a:r>
            <a:r>
              <a:rPr lang="en-US" dirty="0"/>
              <a:t>, </a:t>
            </a:r>
            <a:r>
              <a:rPr lang="en-US" dirty="0" smtClean="0"/>
              <a:t>Scope </a:t>
            </a:r>
            <a:r>
              <a:rPr lang="en-US" dirty="0"/>
              <a:t>and </a:t>
            </a:r>
            <a:r>
              <a:rPr lang="en-US" dirty="0" smtClean="0"/>
              <a:t>Policy Considerations 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83568" y="2852935"/>
            <a:ext cx="7776864" cy="36004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Kick Off conference in Turku 19 – 21 January 2016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6588225" y="6408000"/>
            <a:ext cx="2448272" cy="250291"/>
          </a:xfrm>
        </p:spPr>
        <p:txBody>
          <a:bodyPr/>
          <a:lstStyle/>
          <a:p>
            <a:r>
              <a:rPr lang="en-US" dirty="0" smtClean="0"/>
              <a:t>BUL Kick-off, Turku 19 January 2016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1691680" y="3284983"/>
            <a:ext cx="5688731" cy="288032"/>
          </a:xfrm>
        </p:spPr>
        <p:txBody>
          <a:bodyPr/>
          <a:lstStyle/>
          <a:p>
            <a:r>
              <a:rPr lang="en-US" b="1" dirty="0" smtClean="0"/>
              <a:t>Björn Grönholm, Head of UBC SCC Secretariat</a:t>
            </a:r>
          </a:p>
          <a:p>
            <a:r>
              <a:rPr lang="en-US" sz="1100" i="1" dirty="0" smtClean="0"/>
              <a:t>Presented 19-Jan-2016 on behalf of Mr. Grönholm by:</a:t>
            </a:r>
          </a:p>
          <a:p>
            <a:r>
              <a:rPr lang="en-US" sz="1100" i="1" dirty="0" smtClean="0"/>
              <a:t>Risto Veivo, </a:t>
            </a:r>
            <a:r>
              <a:rPr lang="en-US" sz="1100" i="1" dirty="0" smtClean="0"/>
              <a:t>Co-chair of Sustainable Cities Commission / UBC</a:t>
            </a:r>
          </a:p>
          <a:p>
            <a:r>
              <a:rPr lang="en-US" sz="1100" i="1" dirty="0"/>
              <a:t>Development Manager / City of Turku</a:t>
            </a:r>
          </a:p>
          <a:p>
            <a:endParaRPr lang="en-US" sz="1100" i="1" dirty="0"/>
          </a:p>
        </p:txBody>
      </p:sp>
    </p:spTree>
    <p:extLst>
      <p:ext uri="{BB962C8B-B14F-4D97-AF65-F5344CB8AC3E}">
        <p14:creationId xmlns:p14="http://schemas.microsoft.com/office/powerpoint/2010/main" val="21036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1382688"/>
            <a:ext cx="8229600" cy="85496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Union of the Baltic Cities – Commission on Sustainable Cities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31254" y="2196877"/>
            <a:ext cx="8229600" cy="3888432"/>
          </a:xfrm>
        </p:spPr>
        <p:txBody>
          <a:bodyPr>
            <a:normAutofit/>
          </a:bodyPr>
          <a:lstStyle/>
          <a:p>
            <a:pPr marL="180000" indent="0">
              <a:buNone/>
              <a:defRPr/>
            </a:pPr>
            <a:r>
              <a:rPr lang="en-US" dirty="0"/>
              <a:t>Activities include </a:t>
            </a:r>
          </a:p>
          <a:p>
            <a:pPr marL="897750" lvl="1" indent="-285750">
              <a:buFont typeface="Arial" panose="020B0604020202020204" pitchFamily="34" charset="0"/>
              <a:buChar char="•"/>
              <a:defRPr/>
            </a:pPr>
            <a:r>
              <a:rPr lang="en-US" sz="1400" dirty="0" smtClean="0"/>
              <a:t>Arrangements of meetings and conferences</a:t>
            </a:r>
            <a:endParaRPr lang="en-US" sz="1400" dirty="0"/>
          </a:p>
          <a:p>
            <a:pPr marL="897750" lvl="1" indent="-285750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Coordination of projects</a:t>
            </a:r>
          </a:p>
          <a:p>
            <a:pPr marL="897750" lvl="1" indent="-285750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Coordination of conferences</a:t>
            </a:r>
          </a:p>
          <a:p>
            <a:pPr marL="897750" lvl="1" indent="-285750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Policy statements </a:t>
            </a:r>
          </a:p>
          <a:p>
            <a:pPr marL="897750" lvl="1" indent="-285750">
              <a:buFont typeface="Arial" panose="020B0604020202020204" pitchFamily="34" charset="0"/>
              <a:buChar char="•"/>
              <a:defRPr/>
            </a:pPr>
            <a:r>
              <a:rPr lang="en-US" sz="1400" dirty="0"/>
              <a:t>Surveys, Good </a:t>
            </a:r>
            <a:r>
              <a:rPr lang="en-US" sz="1400" dirty="0" err="1"/>
              <a:t>Practise</a:t>
            </a:r>
            <a:r>
              <a:rPr lang="en-US" sz="1400" dirty="0"/>
              <a:t> Database  </a:t>
            </a:r>
            <a:r>
              <a:rPr lang="en-US" sz="1400" dirty="0">
                <a:hlinkClick r:id="rId2"/>
              </a:rPr>
              <a:t>www.ubcwheel.eu</a:t>
            </a:r>
            <a:r>
              <a:rPr lang="en-US" sz="1400" dirty="0"/>
              <a:t>, </a:t>
            </a:r>
            <a:r>
              <a:rPr lang="en-US" sz="1400" dirty="0" err="1" smtClean="0"/>
              <a:t>etc</a:t>
            </a:r>
            <a:endParaRPr lang="en-US" sz="1400" dirty="0" smtClean="0"/>
          </a:p>
          <a:p>
            <a:pPr marL="612000" lvl="1" indent="0">
              <a:buNone/>
              <a:defRPr/>
            </a:pPr>
            <a:endParaRPr lang="en-US" dirty="0" smtClean="0"/>
          </a:p>
          <a:p>
            <a:pPr marL="612000" lvl="1" indent="0">
              <a:buNone/>
              <a:defRPr/>
            </a:pPr>
            <a:endParaRPr lang="en-US" dirty="0" smtClean="0"/>
          </a:p>
          <a:p>
            <a:pPr marL="180000" indent="0">
              <a:buNone/>
              <a:defRPr/>
            </a:pPr>
            <a:r>
              <a:rPr lang="en-US" dirty="0" smtClean="0">
                <a:solidFill>
                  <a:schemeClr val="accent2"/>
                </a:solidFill>
              </a:rPr>
              <a:t>Cover </a:t>
            </a:r>
            <a:r>
              <a:rPr lang="en-US" dirty="0">
                <a:solidFill>
                  <a:schemeClr val="accent2"/>
                </a:solidFill>
              </a:rPr>
              <a:t>topics such as climate change, clean shipping and maritime policies, water and wastewater management, sustainable mobility, integrated planning, and cooperation with Russia and Belarus</a:t>
            </a:r>
          </a:p>
          <a:p>
            <a:pPr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1619672" y="726811"/>
            <a:ext cx="4032448" cy="520344"/>
          </a:xfrm>
        </p:spPr>
        <p:txBody>
          <a:bodyPr/>
          <a:lstStyle/>
          <a:p>
            <a:r>
              <a:rPr lang="en-US" dirty="0" smtClean="0"/>
              <a:t>Baltic </a:t>
            </a:r>
            <a:r>
              <a:rPr lang="en-US" dirty="0"/>
              <a:t>Urban Lab Project Approach, Scope and Policy Considerations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398" y="2204865"/>
            <a:ext cx="2784058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32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52770" y="2420888"/>
            <a:ext cx="5631234" cy="3816424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ct val="0"/>
              </a:spcBef>
            </a:pPr>
            <a:r>
              <a:rPr lang="en-US" altLang="fi-FI" sz="2300" b="1" dirty="0"/>
              <a:t>Develop Urban planning </a:t>
            </a:r>
            <a:r>
              <a:rPr lang="en-US" altLang="fi-FI" sz="2300" dirty="0">
                <a:solidFill>
                  <a:srgbClr val="C00000"/>
                </a:solidFill>
                <a:sym typeface="Wingdings" pitchFamily="2" charset="2"/>
              </a:rPr>
              <a:t>to be </a:t>
            </a:r>
            <a:r>
              <a:rPr lang="en-US" altLang="fi-FI" sz="2300" dirty="0">
                <a:solidFill>
                  <a:srgbClr val="C00000"/>
                </a:solidFill>
              </a:rPr>
              <a:t>seen more as a </a:t>
            </a:r>
            <a:r>
              <a:rPr lang="en-US" altLang="fi-FI" sz="2300" b="1" dirty="0">
                <a:solidFill>
                  <a:srgbClr val="C00000"/>
                </a:solidFill>
              </a:rPr>
              <a:t>co-creation of solutions </a:t>
            </a:r>
            <a:r>
              <a:rPr lang="en-US" altLang="fi-FI" sz="2300" dirty="0">
                <a:solidFill>
                  <a:srgbClr val="C00000"/>
                </a:solidFill>
              </a:rPr>
              <a:t>and concepts on urban </a:t>
            </a:r>
            <a:r>
              <a:rPr lang="en-US" altLang="fi-FI" sz="2300" dirty="0" smtClean="0">
                <a:solidFill>
                  <a:srgbClr val="C00000"/>
                </a:solidFill>
              </a:rPr>
              <a:t>problems…</a:t>
            </a:r>
          </a:p>
          <a:p>
            <a:pPr lvl="1">
              <a:spcBef>
                <a:spcPct val="0"/>
              </a:spcBef>
            </a:pPr>
            <a:r>
              <a:rPr lang="en-US" altLang="fi-FI" sz="1900" dirty="0" smtClean="0">
                <a:solidFill>
                  <a:srgbClr val="C00000"/>
                </a:solidFill>
              </a:rPr>
              <a:t>…in </a:t>
            </a:r>
            <a:r>
              <a:rPr lang="en-US" altLang="fi-FI" sz="1900" dirty="0">
                <a:solidFill>
                  <a:srgbClr val="C00000"/>
                </a:solidFill>
              </a:rPr>
              <a:t>cooperation with different actors in the society that goes beyond the land-use planning  to produce high quality living environments</a:t>
            </a:r>
            <a:br>
              <a:rPr lang="en-US" altLang="fi-FI" sz="1900" dirty="0">
                <a:solidFill>
                  <a:srgbClr val="C00000"/>
                </a:solidFill>
              </a:rPr>
            </a:br>
            <a:endParaRPr lang="en-US" altLang="fi-FI" sz="1900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fi-FI" sz="2300" dirty="0"/>
              <a:t>Through piloting on local level, identification of good practices on cross-national </a:t>
            </a:r>
            <a:r>
              <a:rPr lang="en-US" altLang="fi-FI" sz="2300" dirty="0" smtClean="0"/>
              <a:t/>
            </a:r>
            <a:br>
              <a:rPr lang="en-US" altLang="fi-FI" sz="2300" dirty="0" smtClean="0"/>
            </a:br>
            <a:r>
              <a:rPr lang="en-US" altLang="fi-FI" sz="2300" dirty="0" smtClean="0"/>
              <a:t>level</a:t>
            </a:r>
            <a:r>
              <a:rPr lang="en-US" altLang="fi-FI" sz="2300" dirty="0"/>
              <a:t>, extensive exchange of knowledge and joint development, </a:t>
            </a:r>
            <a:r>
              <a:rPr lang="en-US" altLang="fi-FI" sz="2300" dirty="0">
                <a:solidFill>
                  <a:srgbClr val="C00000"/>
                </a:solidFill>
              </a:rPr>
              <a:t>the project </a:t>
            </a:r>
            <a:r>
              <a:rPr lang="en-US" altLang="fi-FI" sz="2300" dirty="0" smtClean="0">
                <a:solidFill>
                  <a:srgbClr val="C00000"/>
                </a:solidFill>
              </a:rPr>
              <a:t>will…</a:t>
            </a:r>
          </a:p>
          <a:p>
            <a:pPr lvl="1">
              <a:spcBef>
                <a:spcPct val="0"/>
              </a:spcBef>
            </a:pPr>
            <a:r>
              <a:rPr lang="en-US" altLang="fi-FI" sz="1900" dirty="0" smtClean="0">
                <a:solidFill>
                  <a:srgbClr val="C00000"/>
                </a:solidFill>
              </a:rPr>
              <a:t>…seek </a:t>
            </a:r>
            <a:r>
              <a:rPr lang="en-US" altLang="fi-FI" sz="1900" dirty="0">
                <a:solidFill>
                  <a:srgbClr val="C00000"/>
                </a:solidFill>
              </a:rPr>
              <a:t>new </a:t>
            </a:r>
            <a:r>
              <a:rPr lang="en-US" altLang="fi-FI" sz="1900" dirty="0" smtClean="0">
                <a:solidFill>
                  <a:srgbClr val="C00000"/>
                </a:solidFill>
              </a:rPr>
              <a:t>ways </a:t>
            </a:r>
            <a:r>
              <a:rPr lang="en-US" altLang="fi-FI" sz="1900" dirty="0">
                <a:solidFill>
                  <a:srgbClr val="C00000"/>
                </a:solidFill>
              </a:rPr>
              <a:t>and develop models on how to apply the idea of co-creation </a:t>
            </a:r>
            <a:r>
              <a:rPr lang="en-US" altLang="fi-FI" sz="1900" dirty="0" smtClean="0">
                <a:solidFill>
                  <a:srgbClr val="C00000"/>
                </a:solidFill>
              </a:rPr>
              <a:t>by</a:t>
            </a:r>
            <a:r>
              <a:rPr lang="en-US" altLang="fi-FI" sz="1900" dirty="0" smtClean="0">
                <a:solidFill>
                  <a:srgbClr val="C00000"/>
                </a:solidFill>
              </a:rPr>
              <a:t> </a:t>
            </a:r>
            <a:r>
              <a:rPr lang="en-US" altLang="fi-FI" sz="1900" dirty="0">
                <a:solidFill>
                  <a:srgbClr val="C00000"/>
                </a:solidFill>
              </a:rPr>
              <a:t>bringing </a:t>
            </a:r>
            <a:r>
              <a:rPr lang="en-US" altLang="fi-FI" sz="1900" dirty="0" smtClean="0">
                <a:solidFill>
                  <a:srgbClr val="C00000"/>
                </a:solidFill>
              </a:rPr>
              <a:t>different </a:t>
            </a:r>
            <a:r>
              <a:rPr lang="en-US" altLang="fi-FI" sz="1900" dirty="0">
                <a:solidFill>
                  <a:srgbClr val="C00000"/>
                </a:solidFill>
              </a:rPr>
              <a:t>parties together in the framework of urban planning </a:t>
            </a:r>
            <a:r>
              <a:rPr lang="en-US" altLang="fi-FI" sz="2100" b="1" dirty="0">
                <a:solidFill>
                  <a:srgbClr val="C00000"/>
                </a:solidFill>
              </a:rPr>
              <a:t/>
            </a:r>
            <a:br>
              <a:rPr lang="en-US" altLang="fi-FI" sz="2100" b="1" dirty="0">
                <a:solidFill>
                  <a:srgbClr val="C00000"/>
                </a:solidFill>
              </a:rPr>
            </a:br>
            <a:endParaRPr lang="en-US" altLang="fi-FI" sz="2100" b="1" dirty="0">
              <a:solidFill>
                <a:srgbClr val="C0000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Baltic Urban Lab Project Approach, Scope and Policy Considerations </a:t>
            </a:r>
          </a:p>
          <a:p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791" y="368067"/>
            <a:ext cx="176947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94" y="971626"/>
            <a:ext cx="2088232" cy="138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484" y="4323239"/>
            <a:ext cx="2236986" cy="157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210" y="2840089"/>
            <a:ext cx="2911260" cy="148315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1556792"/>
            <a:ext cx="6203032" cy="648072"/>
          </a:xfrm>
        </p:spPr>
        <p:txBody>
          <a:bodyPr>
            <a:normAutofit/>
          </a:bodyPr>
          <a:lstStyle/>
          <a:p>
            <a:r>
              <a:rPr lang="en-GB" altLang="fi-FI" sz="2200" dirty="0"/>
              <a:t>Idea behind Baltic Urban </a:t>
            </a:r>
            <a:r>
              <a:rPr lang="en-GB" altLang="fi-FI" sz="2200" dirty="0" smtClean="0"/>
              <a:t>Lab project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04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452770" y="2420888"/>
            <a:ext cx="5631234" cy="4176464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ct val="0"/>
              </a:spcBef>
            </a:pPr>
            <a:r>
              <a:rPr lang="en-US" altLang="fi-FI" sz="2500" dirty="0" smtClean="0"/>
              <a:t>Brownfield </a:t>
            </a:r>
            <a:r>
              <a:rPr lang="en-US" altLang="fi-FI" sz="2500" dirty="0"/>
              <a:t>areas seen as </a:t>
            </a:r>
            <a:r>
              <a:rPr lang="en-US" altLang="fi-FI" sz="2500" dirty="0">
                <a:solidFill>
                  <a:srgbClr val="C00000"/>
                </a:solidFill>
              </a:rPr>
              <a:t>urban labs where </a:t>
            </a:r>
            <a:r>
              <a:rPr lang="en-US" altLang="fi-FI" sz="2500" b="1" dirty="0">
                <a:solidFill>
                  <a:srgbClr val="C00000"/>
                </a:solidFill>
              </a:rPr>
              <a:t>new solutions </a:t>
            </a:r>
            <a:r>
              <a:rPr lang="en-US" altLang="fi-FI" sz="2500" dirty="0">
                <a:solidFill>
                  <a:srgbClr val="C00000"/>
                </a:solidFill>
              </a:rPr>
              <a:t>to support more </a:t>
            </a:r>
            <a:r>
              <a:rPr lang="en-US" altLang="fi-FI" sz="2500" dirty="0" smtClean="0">
                <a:solidFill>
                  <a:srgbClr val="C00000"/>
                </a:solidFill>
              </a:rPr>
              <a:t>modern </a:t>
            </a:r>
            <a:r>
              <a:rPr lang="en-US" altLang="fi-FI" sz="2500" dirty="0">
                <a:solidFill>
                  <a:srgbClr val="C00000"/>
                </a:solidFill>
              </a:rPr>
              <a:t>and sustainable lifestyles on mobility, services, buildings, energy production, can be tested</a:t>
            </a:r>
            <a:br>
              <a:rPr lang="en-US" altLang="fi-FI" sz="2500" dirty="0">
                <a:solidFill>
                  <a:srgbClr val="C00000"/>
                </a:solidFill>
              </a:rPr>
            </a:br>
            <a:endParaRPr lang="en-US" altLang="fi-FI" sz="2500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fi-FI" sz="2500" dirty="0">
                <a:solidFill>
                  <a:srgbClr val="C00000"/>
                </a:solidFill>
              </a:rPr>
              <a:t>Urban labs </a:t>
            </a:r>
            <a:r>
              <a:rPr lang="en-US" altLang="fi-FI" sz="2500" dirty="0"/>
              <a:t>can be understood as </a:t>
            </a:r>
            <a:r>
              <a:rPr lang="en-US" altLang="fi-FI" sz="2500" dirty="0">
                <a:solidFill>
                  <a:srgbClr val="C00000"/>
                </a:solidFill>
              </a:rPr>
              <a:t>collaborations of public-private-people partnerships</a:t>
            </a:r>
            <a:r>
              <a:rPr lang="en-US" altLang="fi-FI" sz="2500" dirty="0"/>
              <a:t>, in which stakeholders co-create new designs, products and services in real-life environments</a:t>
            </a:r>
            <a:br>
              <a:rPr lang="en-US" altLang="fi-FI" sz="2500" dirty="0"/>
            </a:br>
            <a:endParaRPr lang="en-US" altLang="fi-FI" sz="2500" dirty="0"/>
          </a:p>
          <a:p>
            <a:pPr>
              <a:spcBef>
                <a:spcPct val="0"/>
              </a:spcBef>
            </a:pPr>
            <a:r>
              <a:rPr lang="en-US" altLang="fi-FI" sz="2500" dirty="0"/>
              <a:t>By </a:t>
            </a:r>
            <a:r>
              <a:rPr lang="en-US" altLang="fi-FI" sz="2500" dirty="0">
                <a:solidFill>
                  <a:srgbClr val="C00000"/>
                </a:solidFill>
              </a:rPr>
              <a:t>integrating the planning (land-use/city) and implementation (solutions/business) processes</a:t>
            </a:r>
            <a:r>
              <a:rPr lang="en-US" altLang="fi-FI" sz="2500" dirty="0"/>
              <a:t> already in the overall process development and working together from the beginning, higher quality can be reached and basis for urban lab development </a:t>
            </a:r>
            <a:r>
              <a:rPr lang="en-US" altLang="fi-FI" sz="2500" dirty="0" smtClean="0"/>
              <a:t>created</a:t>
            </a:r>
          </a:p>
          <a:p>
            <a:pPr marL="864000" lvl="1" indent="0">
              <a:spcBef>
                <a:spcPct val="0"/>
              </a:spcBef>
              <a:buNone/>
            </a:pPr>
            <a:r>
              <a:rPr lang="en-US" altLang="fi-FI" sz="2100" dirty="0" smtClean="0">
                <a:sym typeface="Wingdings" pitchFamily="2" charset="2"/>
              </a:rPr>
              <a:t> </a:t>
            </a:r>
            <a:r>
              <a:rPr lang="en-US" altLang="fi-FI" sz="2100" b="1" dirty="0"/>
              <a:t>Urban planning moving towards </a:t>
            </a:r>
            <a:r>
              <a:rPr lang="en-US" altLang="fi-FI" sz="2100" b="1" dirty="0" smtClean="0"/>
              <a:t>process-orientation </a:t>
            </a:r>
            <a:r>
              <a:rPr lang="en-US" altLang="fi-FI" sz="2100" b="1" dirty="0"/>
              <a:t>and </a:t>
            </a:r>
            <a:r>
              <a:rPr lang="en-US" altLang="fi-FI" sz="2100" b="1" dirty="0" smtClean="0"/>
              <a:t>collaboration</a:t>
            </a:r>
            <a:endParaRPr lang="en-US" altLang="fi-FI" sz="2100" b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Baltic Urban Lab Project Approach, Scope and Policy Considerations </a:t>
            </a:r>
          </a:p>
          <a:p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5791" y="368067"/>
            <a:ext cx="176947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94" y="971626"/>
            <a:ext cx="2088232" cy="1385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484" y="4323239"/>
            <a:ext cx="2236986" cy="157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6210" y="2840089"/>
            <a:ext cx="2911260" cy="148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dirty="0"/>
              <a:t>Baltic Urban </a:t>
            </a:r>
            <a:r>
              <a:rPr lang="fi-FI" dirty="0" err="1"/>
              <a:t>Lab</a:t>
            </a:r>
            <a:r>
              <a:rPr lang="fi-FI" dirty="0"/>
              <a:t> </a:t>
            </a:r>
            <a:r>
              <a:rPr lang="fi-FI" dirty="0" err="1"/>
              <a:t>Consortium</a:t>
            </a:r>
            <a:r>
              <a:rPr lang="fi-FI" dirty="0"/>
              <a:t/>
            </a:r>
            <a:br>
              <a:rPr lang="fi-FI" dirty="0"/>
            </a:br>
            <a:endParaRPr lang="fi-FI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/>
            <a:r>
              <a:rPr lang="en-US" altLang="fi-FI" sz="1800" b="1" dirty="0" smtClean="0"/>
              <a:t> WP </a:t>
            </a:r>
            <a:r>
              <a:rPr lang="en-US" altLang="fi-FI" sz="1800" b="1" dirty="0"/>
              <a:t>leaders: </a:t>
            </a:r>
            <a:r>
              <a:rPr lang="en-US" altLang="fi-FI" sz="1800" i="1" dirty="0"/>
              <a:t>UBC SCC, Nordregio – Nordic Centre for Spatial Research and University of Turku – Brahea </a:t>
            </a:r>
            <a:r>
              <a:rPr lang="en-US" altLang="fi-FI" sz="1800" i="1" dirty="0" smtClean="0"/>
              <a:t>center</a:t>
            </a:r>
            <a:endParaRPr lang="en-US" altLang="fi-FI" sz="1800" b="1" dirty="0" smtClean="0"/>
          </a:p>
          <a:p>
            <a:pPr marL="0" indent="0"/>
            <a:r>
              <a:rPr lang="en-US" altLang="fi-FI" sz="1800" b="1" dirty="0" smtClean="0"/>
              <a:t> City partners with </a:t>
            </a:r>
            <a:br>
              <a:rPr lang="en-US" altLang="fi-FI" sz="1800" b="1" dirty="0" smtClean="0"/>
            </a:br>
            <a:r>
              <a:rPr lang="en-US" altLang="fi-FI" sz="1800" b="1" dirty="0" smtClean="0"/>
              <a:t>pilot brownfield sites</a:t>
            </a:r>
            <a:endParaRPr lang="en-US" altLang="fi-FI" sz="1800" dirty="0" smtClean="0"/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Turku 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Tallinn (Urban Planning Department)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Riga (City Council City Development </a:t>
            </a:r>
            <a:br>
              <a:rPr lang="en-US" altLang="fi-FI" sz="1800" i="1" dirty="0" smtClean="0"/>
            </a:br>
            <a:r>
              <a:rPr lang="en-US" altLang="fi-FI" sz="1800" i="1" dirty="0" smtClean="0"/>
              <a:t>Department)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N</a:t>
            </a:r>
            <a:r>
              <a:rPr lang="fi-FI" altLang="fi-FI" sz="1800" i="1" dirty="0" err="1" smtClean="0"/>
              <a:t>orrköping</a:t>
            </a:r>
            <a:r>
              <a:rPr lang="fi-FI" altLang="fi-FI" sz="1800" i="1" dirty="0" smtClean="0"/>
              <a:t> </a:t>
            </a:r>
            <a:r>
              <a:rPr lang="fi-FI" altLang="fi-FI" sz="1800" i="1" dirty="0" err="1" smtClean="0"/>
              <a:t>Municipality</a:t>
            </a:r>
            <a:endParaRPr lang="fi-FI" altLang="fi-FI" sz="1800" i="1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Baltic Urban Lab Project Approach, Scope and Policy Considerations </a:t>
            </a:r>
          </a:p>
          <a:p>
            <a:endParaRPr lang="fi-FI" altLang="fi-FI" sz="1800" b="0" i="1" dirty="0" smtClean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 bwMode="auto">
          <a:xfrm>
            <a:off x="4860033" y="2564903"/>
            <a:ext cx="4283968" cy="356125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0" indent="0"/>
            <a:endParaRPr lang="en-US" altLang="fi-FI" sz="1800" b="1" dirty="0" smtClean="0"/>
          </a:p>
          <a:p>
            <a:pPr marL="0" indent="0">
              <a:buNone/>
            </a:pPr>
            <a:endParaRPr lang="en-US" altLang="fi-FI" sz="1800" b="1" dirty="0" smtClean="0"/>
          </a:p>
          <a:p>
            <a:pPr marL="0" indent="0">
              <a:lnSpc>
                <a:spcPct val="124000"/>
              </a:lnSpc>
              <a:spcBef>
                <a:spcPts val="0"/>
              </a:spcBef>
              <a:spcAft>
                <a:spcPts val="800"/>
              </a:spcAft>
              <a:buFont typeface="Myriad Pro" panose="020B0503030403020204" pitchFamily="34" charset="0"/>
              <a:buChar char="−"/>
            </a:pPr>
            <a:r>
              <a:rPr lang="en-US" altLang="fi-FI" sz="1800" b="1" dirty="0" smtClean="0">
                <a:latin typeface="Myriad Pro" pitchFamily="34" charset="0"/>
              </a:rPr>
              <a:t> Associated partners</a:t>
            </a:r>
            <a:endParaRPr lang="en-US" altLang="fi-FI" sz="1800" dirty="0" smtClean="0"/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State Regional Development Agency, VASAB Secretariat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Regional Council of Southwest Finland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Turku Science Park Ltd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Turku Technology Properties Group</a:t>
            </a:r>
          </a:p>
          <a:p>
            <a:pPr marL="0" indent="0">
              <a:buFontTx/>
              <a:buChar char="•"/>
            </a:pPr>
            <a:r>
              <a:rPr lang="en-US" altLang="fi-FI" sz="1800" i="1" dirty="0" smtClean="0"/>
              <a:t> BOVERKET – Swedish National Board of Housing, Building and Planning</a:t>
            </a:r>
          </a:p>
          <a:p>
            <a:pPr marL="0" indent="0">
              <a:buFontTx/>
              <a:buChar char="•"/>
            </a:pPr>
            <a:endParaRPr lang="en-US" altLang="fi-FI" sz="1800" dirty="0" smtClean="0"/>
          </a:p>
          <a:p>
            <a:pPr marL="0" indent="0">
              <a:buFontTx/>
              <a:buChar char="•"/>
            </a:pPr>
            <a:endParaRPr lang="fi-FI" altLang="fi-FI" sz="1800" dirty="0" smtClean="0"/>
          </a:p>
        </p:txBody>
      </p:sp>
      <p:sp>
        <p:nvSpPr>
          <p:cNvPr id="8197" name="Alatunnisteen paikkamerkki 3"/>
          <p:cNvSpPr>
            <a:spLocks noGrp="1"/>
          </p:cNvSpPr>
          <p:nvPr>
            <p:ph type="ftr" sz="quarter" idx="4294967295"/>
          </p:nvPr>
        </p:nvSpPr>
        <p:spPr>
          <a:xfrm>
            <a:off x="0" y="6356350"/>
            <a:ext cx="2895600" cy="365125"/>
          </a:xfrm>
          <a:noFill/>
        </p:spPr>
        <p:txBody>
          <a:bodyPr/>
          <a:lstStyle>
            <a:lvl1pPr eaLnBrk="0" hangingPunct="0">
              <a:defRPr sz="4000">
                <a:solidFill>
                  <a:schemeClr val="tx1"/>
                </a:solidFill>
                <a:latin typeface="StoneSans LT Bold" pitchFamily="18" charset="0"/>
              </a:defRPr>
            </a:lvl1pPr>
            <a:lvl2pPr marL="742950" indent="-285750" eaLnBrk="0" hangingPunct="0">
              <a:defRPr sz="4000">
                <a:solidFill>
                  <a:schemeClr val="tx1"/>
                </a:solidFill>
                <a:latin typeface="StoneSans LT Bold" pitchFamily="18" charset="0"/>
              </a:defRPr>
            </a:lvl2pPr>
            <a:lvl3pPr marL="1143000" indent="-228600" eaLnBrk="0" hangingPunct="0">
              <a:defRPr sz="4000">
                <a:solidFill>
                  <a:schemeClr val="tx1"/>
                </a:solidFill>
                <a:latin typeface="StoneSans LT Bold" pitchFamily="18" charset="0"/>
              </a:defRPr>
            </a:lvl3pPr>
            <a:lvl4pPr marL="1600200" indent="-228600" eaLnBrk="0" hangingPunct="0">
              <a:defRPr sz="4000">
                <a:solidFill>
                  <a:schemeClr val="tx1"/>
                </a:solidFill>
                <a:latin typeface="StoneSans LT Bold" pitchFamily="18" charset="0"/>
              </a:defRPr>
            </a:lvl4pPr>
            <a:lvl5pPr marL="2057400" indent="-228600" eaLnBrk="0" hangingPunct="0">
              <a:defRPr sz="4000">
                <a:solidFill>
                  <a:schemeClr val="tx1"/>
                </a:solidFill>
                <a:latin typeface="StoneSans LT Bol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StoneSans LT Bol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StoneSans LT Bol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StoneSans LT Bol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StoneSans LT Bold" pitchFamily="18" charset="0"/>
              </a:defRPr>
            </a:lvl9pPr>
          </a:lstStyle>
          <a:p>
            <a:pPr eaLnBrk="1" hangingPunct="1"/>
            <a:r>
              <a:rPr lang="en-US" altLang="fi-FI" sz="800" smtClean="0">
                <a:latin typeface="Calibri" panose="020F0502020204030204" pitchFamily="34" charset="0"/>
              </a:rPr>
              <a:t>UBC Secretariat of Sustainable Cities Commission Olena Zinchuk/ Project coordinator/ VASAB Workshop on Urban Revitalisation</a:t>
            </a:r>
          </a:p>
        </p:txBody>
      </p:sp>
    </p:spTree>
    <p:extLst>
      <p:ext uri="{BB962C8B-B14F-4D97-AF65-F5344CB8AC3E}">
        <p14:creationId xmlns:p14="http://schemas.microsoft.com/office/powerpoint/2010/main" val="309297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1556792"/>
            <a:ext cx="6203032" cy="648072"/>
          </a:xfrm>
        </p:spPr>
        <p:txBody>
          <a:bodyPr>
            <a:normAutofit/>
          </a:bodyPr>
          <a:lstStyle/>
          <a:p>
            <a:r>
              <a:rPr lang="en-GB" altLang="fi-FI" sz="2200" dirty="0" smtClean="0"/>
              <a:t>Activities and results in Baltic </a:t>
            </a:r>
            <a:r>
              <a:rPr lang="en-GB" altLang="fi-FI" sz="2200" dirty="0"/>
              <a:t>Urban </a:t>
            </a:r>
            <a:r>
              <a:rPr lang="en-GB" altLang="fi-FI" sz="2200" dirty="0" smtClean="0"/>
              <a:t>Lab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539552" y="2348880"/>
            <a:ext cx="8208912" cy="460851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altLang="fi-FI" b="1" dirty="0" smtClean="0"/>
              <a:t> 4 Integrated </a:t>
            </a:r>
            <a:r>
              <a:rPr lang="en-US" altLang="fi-FI" b="1" dirty="0"/>
              <a:t>plans and development strategies for the participating pilot </a:t>
            </a:r>
            <a:r>
              <a:rPr lang="en-US" altLang="fi-FI" b="1" dirty="0" smtClean="0"/>
              <a:t>areas in Turku, Tallinn, Riga and </a:t>
            </a:r>
            <a:r>
              <a:rPr lang="en-US" altLang="fi-FI" b="1" dirty="0" err="1" smtClean="0"/>
              <a:t>Norrk</a:t>
            </a:r>
            <a:r>
              <a:rPr lang="fi-FI" altLang="fi-FI" b="1" dirty="0" err="1" smtClean="0"/>
              <a:t>öping</a:t>
            </a:r>
            <a:endParaRPr lang="en-US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Action plans for each pilot area </a:t>
            </a:r>
            <a:r>
              <a:rPr lang="en-US" i="1" dirty="0"/>
              <a:t>including stakeholder involvement plans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Variety of </a:t>
            </a:r>
            <a:r>
              <a:rPr lang="en-US" b="1" i="1" dirty="0"/>
              <a:t>participatory methods </a:t>
            </a:r>
            <a:r>
              <a:rPr lang="en-US" i="1" dirty="0"/>
              <a:t>developed and tested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PPP-partnerships models </a:t>
            </a:r>
            <a:r>
              <a:rPr lang="en-US" i="1" dirty="0"/>
              <a:t>formulated on local level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Lessons learned from City Pilot processes including Integrated planning and PPP-approaches &amp; participatory methods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Common understanding on the definition of brownfields </a:t>
            </a:r>
            <a:r>
              <a:rPr lang="en-US" i="1" dirty="0"/>
              <a:t>and the framework influencing the redevelopment </a:t>
            </a:r>
            <a:r>
              <a:rPr lang="en-US" i="1" dirty="0" smtClean="0"/>
              <a:t>process</a:t>
            </a:r>
            <a:endParaRPr lang="en-US" i="1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Baltic Urban Lab Project Approach, Scope and Policy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331020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539552" y="2348880"/>
            <a:ext cx="8208912" cy="4608512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 smtClean="0"/>
              <a:t>Good </a:t>
            </a:r>
            <a:r>
              <a:rPr lang="en-US" b="1" i="1" dirty="0"/>
              <a:t>practices on brownfield regeneration </a:t>
            </a:r>
            <a:r>
              <a:rPr lang="en-US" i="1" dirty="0"/>
              <a:t>from the Central Baltic region and beyond identified and promoted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Analysis on the potentials of applying co-creation and PPP- partnership </a:t>
            </a:r>
            <a:r>
              <a:rPr lang="en-US" i="1" dirty="0"/>
              <a:t>approach in the framework of urban planning in the Central Baltic region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Integrated Planning and Partnership Model </a:t>
            </a:r>
            <a:r>
              <a:rPr lang="en-US" i="1" dirty="0"/>
              <a:t>for Brownfield regeneration for Central Baltic cities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Exchange and learning between local authorities and experts in the region on brownfield regeneration through training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i="1" dirty="0"/>
              <a:t>Joint Pilot Reviews and Site Study visits in four cities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US" b="1" i="1" dirty="0"/>
              <a:t>Policy and Practice recommendations </a:t>
            </a:r>
            <a:r>
              <a:rPr lang="en-US" i="1" dirty="0"/>
              <a:t>on revitalization of urban space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Baltic Urban Lab Project Approach, Scope and Policy Considerations </a:t>
            </a:r>
          </a:p>
        </p:txBody>
      </p:sp>
    </p:spTree>
    <p:extLst>
      <p:ext uri="{BB962C8B-B14F-4D97-AF65-F5344CB8AC3E}">
        <p14:creationId xmlns:p14="http://schemas.microsoft.com/office/powerpoint/2010/main" val="197540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3648" y="1340768"/>
            <a:ext cx="7272808" cy="6480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Thank you and welcome to the project!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i-FI" b="1" dirty="0" smtClean="0"/>
              <a:t>Björn Grönholm</a:t>
            </a:r>
            <a:endParaRPr lang="en-US" b="1" dirty="0" smtClean="0"/>
          </a:p>
          <a:p>
            <a:r>
              <a:rPr lang="en-US" dirty="0" smtClean="0"/>
              <a:t>Head of Secretariat</a:t>
            </a:r>
          </a:p>
          <a:p>
            <a:r>
              <a:rPr lang="en-US" dirty="0" smtClean="0"/>
              <a:t>Union of the Baltic Cities – Commission on Sustainable Cities</a:t>
            </a:r>
          </a:p>
          <a:p>
            <a:r>
              <a:rPr lang="en-US" dirty="0" smtClean="0"/>
              <a:t>Mob. +358 9075987</a:t>
            </a:r>
          </a:p>
          <a:p>
            <a:r>
              <a:rPr lang="en-US" dirty="0" smtClean="0"/>
              <a:t>Email  	</a:t>
            </a:r>
            <a:r>
              <a:rPr lang="en-US" dirty="0" smtClean="0">
                <a:hlinkClick r:id="rId2"/>
              </a:rPr>
              <a:t>bjorn.gronholm@ubc.net</a:t>
            </a:r>
            <a:r>
              <a:rPr lang="en-US" dirty="0" smtClean="0"/>
              <a:t> </a:t>
            </a:r>
          </a:p>
          <a:p>
            <a:r>
              <a:rPr lang="en-US" dirty="0" smtClean="0"/>
              <a:t>Web	www.balticurbanlab.eu | www.ubc-sustainability.net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619672" y="726811"/>
            <a:ext cx="3960440" cy="469941"/>
          </a:xfrm>
        </p:spPr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Baltic Urban Lab Project Approach, Scope and Policy Considerations </a:t>
            </a:r>
          </a:p>
          <a:p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5" b="763"/>
          <a:stretch/>
        </p:blipFill>
        <p:spPr/>
      </p:pic>
    </p:spTree>
    <p:extLst>
      <p:ext uri="{BB962C8B-B14F-4D97-AF65-F5344CB8AC3E}">
        <p14:creationId xmlns:p14="http://schemas.microsoft.com/office/powerpoint/2010/main" val="32819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_Lab_pp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F090E51-E10F-4EB1-8C92-9603A8FCB230}" vid="{E5339794-9368-48C9-855C-B5C2AB12BB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Urban_Lab_ppt-template</Template>
  <TotalTime>141</TotalTime>
  <Words>546</Words>
  <Application>Microsoft Office PowerPoint</Application>
  <PresentationFormat>Näytössä katseltava diaesitys (4:3)</PresentationFormat>
  <Paragraphs>70</Paragraphs>
  <Slides>8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8</vt:i4>
      </vt:variant>
    </vt:vector>
  </HeadingPairs>
  <TitlesOfParts>
    <vt:vector size="13" baseType="lpstr">
      <vt:lpstr>Arial</vt:lpstr>
      <vt:lpstr>Calibri</vt:lpstr>
      <vt:lpstr>Myriad Pro</vt:lpstr>
      <vt:lpstr>Wingdings</vt:lpstr>
      <vt:lpstr>Urban_Lab_ppt-template</vt:lpstr>
      <vt:lpstr>Baltic Urban Lab Project Approach, Scope and Policy Considerations </vt:lpstr>
      <vt:lpstr>Union of the Baltic Cities – Commission on Sustainable Cities</vt:lpstr>
      <vt:lpstr>Idea behind Baltic Urban Lab project</vt:lpstr>
      <vt:lpstr>PowerPoint-esitys</vt:lpstr>
      <vt:lpstr>Baltic Urban Lab Consortium </vt:lpstr>
      <vt:lpstr>Activities and results in Baltic Urban Lab</vt:lpstr>
      <vt:lpstr>PowerPoint-esitys</vt:lpstr>
      <vt:lpstr>Thank you and welcome to the project!</vt:lpstr>
    </vt:vector>
  </TitlesOfParts>
  <Company>Turun kaupunki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Grönholm Björn</dc:creator>
  <cp:lastModifiedBy>Veivo Risto</cp:lastModifiedBy>
  <cp:revision>20</cp:revision>
  <dcterms:created xsi:type="dcterms:W3CDTF">2016-01-08T12:52:35Z</dcterms:created>
  <dcterms:modified xsi:type="dcterms:W3CDTF">2016-01-19T09:34:25Z</dcterms:modified>
</cp:coreProperties>
</file>