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68" r:id="rId2"/>
    <p:sldId id="307" r:id="rId3"/>
    <p:sldId id="304" r:id="rId4"/>
    <p:sldId id="305" r:id="rId5"/>
    <p:sldId id="306" r:id="rId6"/>
    <p:sldId id="269" r:id="rId7"/>
    <p:sldId id="275" r:id="rId8"/>
    <p:sldId id="276" r:id="rId9"/>
    <p:sldId id="308" r:id="rId10"/>
    <p:sldId id="282" r:id="rId11"/>
    <p:sldId id="278" r:id="rId12"/>
    <p:sldId id="309" r:id="rId13"/>
    <p:sldId id="281" r:id="rId14"/>
    <p:sldId id="310" r:id="rId15"/>
    <p:sldId id="311" r:id="rId16"/>
    <p:sldId id="287" r:id="rId17"/>
    <p:sldId id="290" r:id="rId18"/>
    <p:sldId id="289" r:id="rId19"/>
    <p:sldId id="279" r:id="rId20"/>
    <p:sldId id="297" r:id="rId21"/>
    <p:sldId id="291" r:id="rId22"/>
    <p:sldId id="299" r:id="rId23"/>
    <p:sldId id="301" r:id="rId24"/>
    <p:sldId id="284" r:id="rId25"/>
    <p:sldId id="286" r:id="rId26"/>
    <p:sldId id="280" r:id="rId27"/>
    <p:sldId id="293" r:id="rId28"/>
    <p:sldId id="296" r:id="rId29"/>
    <p:sldId id="300" r:id="rId30"/>
    <p:sldId id="294" r:id="rId31"/>
    <p:sldId id="295" r:id="rId32"/>
    <p:sldId id="285" r:id="rId33"/>
    <p:sldId id="274" r:id="rId34"/>
    <p:sldId id="273" r:id="rId35"/>
    <p:sldId id="303" r:id="rId36"/>
    <p:sldId id="302" r:id="rId37"/>
    <p:sldId id="272" r:id="rId38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9B9B"/>
    <a:srgbClr val="FEB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47" autoAdjust="0"/>
    <p:restoredTop sz="83692" autoAdjust="0"/>
  </p:normalViewPr>
  <p:slideViewPr>
    <p:cSldViewPr>
      <p:cViewPr varScale="1">
        <p:scale>
          <a:sx n="107" d="100"/>
          <a:sy n="107" d="100"/>
        </p:scale>
        <p:origin x="159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123B05-C0EB-440E-8138-15FB0FF51852}" type="datetimeFigureOut">
              <a:rPr lang="et-EE" smtClean="0"/>
              <a:t>29.08.2018</a:t>
            </a:fld>
            <a:endParaRPr lang="et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967276-B8AB-4BEA-9DC4-B0BF7793ACC9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118327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1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626382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smtClean="0"/>
              <a:t>Rohkem </a:t>
            </a:r>
            <a:r>
              <a:rPr lang="et-EE" dirty="0" err="1" smtClean="0"/>
              <a:t>onlines</a:t>
            </a:r>
            <a:r>
              <a:rPr lang="et-EE" dirty="0" smtClean="0"/>
              <a:t> funktsioone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34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4883098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36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72801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2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548070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smtClean="0"/>
              <a:t>Maks ühe kasutaja tagasisidet 19 korda, 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20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25423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21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25423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smtClean="0"/>
              <a:t>Infopunktide vasakul</a:t>
            </a:r>
            <a:r>
              <a:rPr lang="et-EE" baseline="0" dirty="0" smtClean="0"/>
              <a:t> on infopunktid paremal kasutajate ideed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28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288330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29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3288330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smtClean="0"/>
              <a:t>Peamiselt vaadati teiste kommentaare ja siis linna infopunkte. 277 korda liiguti selt registrisse/iga 5 </a:t>
            </a:r>
            <a:r>
              <a:rPr lang="et-EE" dirty="0" err="1" smtClean="0"/>
              <a:t>dp</a:t>
            </a:r>
            <a:r>
              <a:rPr lang="et-EE" dirty="0" smtClean="0"/>
              <a:t> detaili vaatamine.</a:t>
            </a:r>
            <a:r>
              <a:rPr lang="et-EE" baseline="0" dirty="0" smtClean="0"/>
              <a:t> 500 korda loeti keskmiselt ühte infopunkti ja teiste </a:t>
            </a:r>
            <a:r>
              <a:rPr lang="et-EE" baseline="0" dirty="0" err="1" smtClean="0"/>
              <a:t>kommentaaeri</a:t>
            </a:r>
            <a:r>
              <a:rPr lang="et-EE" baseline="0" dirty="0" smtClean="0"/>
              <a:t> 60 korda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30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24575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smtClean="0"/>
              <a:t>Lojaalsus palju on </a:t>
            </a:r>
            <a:r>
              <a:rPr lang="et-EE" dirty="0" err="1" smtClean="0"/>
              <a:t>sesioone</a:t>
            </a:r>
            <a:r>
              <a:rPr lang="et-EE" dirty="0" smtClean="0"/>
              <a:t>, mis teinud 2 korda sisenejad. Paljud </a:t>
            </a:r>
            <a:r>
              <a:rPr lang="et-EE" dirty="0" err="1" smtClean="0"/>
              <a:t>vaatanud</a:t>
            </a:r>
            <a:r>
              <a:rPr lang="et-EE" dirty="0" smtClean="0"/>
              <a:t> korra.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31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678595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t-EE" dirty="0" smtClean="0"/>
              <a:t>Ideede/kommentaaride lisajaid kokku 117, lisanud 235 ettepanekut ideed.</a:t>
            </a:r>
          </a:p>
          <a:p>
            <a:r>
              <a:rPr lang="et-EE" dirty="0" smtClean="0"/>
              <a:t>Maksimum on 19 ühe kasutaja poolt. Üle ühe idee on lisanud 38 kasutajat.</a:t>
            </a:r>
          </a:p>
          <a:p>
            <a:r>
              <a:rPr lang="et-EE" dirty="0" smtClean="0"/>
              <a:t>8 kasutajat on lisanud idee mõlema korje puhul.</a:t>
            </a:r>
          </a:p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967276-B8AB-4BEA-9DC4-B0BF7793ACC9}" type="slidenum">
              <a:rPr lang="et-EE" smtClean="0"/>
              <a:t>32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58414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" y="3856209"/>
            <a:ext cx="8977140" cy="2381103"/>
          </a:xfrm>
          <a:prstGeom prst="rect">
            <a:avLst/>
          </a:prstGeom>
        </p:spPr>
      </p:pic>
      <p:pic>
        <p:nvPicPr>
          <p:cNvPr id="9" name="Kuva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99" y="6318000"/>
            <a:ext cx="2462603" cy="438337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685800" y="2276873"/>
            <a:ext cx="7772400" cy="648072"/>
          </a:xfrm>
        </p:spPr>
        <p:txBody>
          <a:bodyPr>
            <a:normAutofit/>
          </a:bodyPr>
          <a:lstStyle>
            <a:lvl1pPr>
              <a:defRPr sz="36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 hasCustomPrompt="1"/>
          </p:nvPr>
        </p:nvSpPr>
        <p:spPr>
          <a:xfrm>
            <a:off x="683568" y="2996952"/>
            <a:ext cx="7776864" cy="36004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tx1"/>
                </a:solidFill>
                <a:latin typeface="Myriad Pro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Add the subtitle here</a:t>
            </a:r>
            <a:endParaRPr lang="en-US" noProof="0" dirty="0"/>
          </a:p>
        </p:txBody>
      </p:sp>
      <p:sp>
        <p:nvSpPr>
          <p:cNvPr id="12" name="Tekstin paikkamerkki 11"/>
          <p:cNvSpPr>
            <a:spLocks noGrp="1"/>
          </p:cNvSpPr>
          <p:nvPr>
            <p:ph type="body" sz="quarter" idx="11" hasCustomPrompt="1"/>
          </p:nvPr>
        </p:nvSpPr>
        <p:spPr>
          <a:xfrm>
            <a:off x="7452419" y="6408000"/>
            <a:ext cx="1584077" cy="250291"/>
          </a:xfrm>
        </p:spPr>
        <p:txBody>
          <a:bodyPr>
            <a:noAutofit/>
          </a:bodyPr>
          <a:lstStyle>
            <a:lvl1pPr marL="0" indent="0" algn="r">
              <a:buNone/>
              <a:defRPr sz="1000" b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pPr lvl="0"/>
            <a:r>
              <a:rPr lang="en-US" noProof="0" dirty="0" smtClean="0"/>
              <a:t>Date</a:t>
            </a:r>
          </a:p>
        </p:txBody>
      </p:sp>
      <p:sp>
        <p:nvSpPr>
          <p:cNvPr id="15" name="Tekstin paikkamerkki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05851" y="3645024"/>
            <a:ext cx="3132298" cy="288032"/>
          </a:xfrm>
        </p:spPr>
        <p:txBody>
          <a:bodyPr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pPr lvl="0"/>
            <a:r>
              <a:rPr lang="en-US" noProof="0" dirty="0" smtClean="0"/>
              <a:t>Speaker</a:t>
            </a:r>
          </a:p>
        </p:txBody>
      </p:sp>
      <p:sp>
        <p:nvSpPr>
          <p:cNvPr id="19" name="Tekstiruutu 18"/>
          <p:cNvSpPr txBox="1"/>
          <p:nvPr userDrawn="1"/>
        </p:nvSpPr>
        <p:spPr>
          <a:xfrm>
            <a:off x="1619672" y="719621"/>
            <a:ext cx="561662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sz="1200" b="0" i="1" noProof="0" dirty="0" smtClean="0">
                <a:latin typeface="Myriad Pro" pitchFamily="34" charset="0"/>
              </a:rPr>
              <a:t>Integrated Planning and Partnership Model </a:t>
            </a:r>
            <a:br>
              <a:rPr lang="en-US" sz="1200" b="0" i="1" noProof="0" dirty="0" smtClean="0">
                <a:latin typeface="Myriad Pro" pitchFamily="34" charset="0"/>
              </a:rPr>
            </a:br>
            <a:r>
              <a:rPr lang="en-US" sz="1200" b="0" i="1" noProof="0" dirty="0" smtClean="0">
                <a:latin typeface="Myriad Pro" pitchFamily="34" charset="0"/>
              </a:rPr>
              <a:t>for Brownfield Regeneration</a:t>
            </a:r>
            <a:endParaRPr lang="en-US" sz="1200" b="0" i="1" noProof="0" dirty="0">
              <a:latin typeface="Myriad Pro" pitchFamily="34" charset="0"/>
            </a:endParaRPr>
          </a:p>
        </p:txBody>
      </p:sp>
      <p:pic>
        <p:nvPicPr>
          <p:cNvPr id="20" name="Kuva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873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00" y="5187600"/>
            <a:ext cx="1688980" cy="1648445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457200" y="1556792"/>
            <a:ext cx="8229600" cy="854968"/>
          </a:xfrm>
        </p:spPr>
        <p:txBody>
          <a:bodyPr>
            <a:normAutofit/>
          </a:bodyPr>
          <a:lstStyle>
            <a:lvl1pPr algn="l">
              <a:defRPr sz="32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 hasCustomPrompt="1"/>
          </p:nvPr>
        </p:nvSpPr>
        <p:spPr>
          <a:xfrm>
            <a:off x="457200" y="2420888"/>
            <a:ext cx="8229600" cy="3888432"/>
          </a:xfrm>
        </p:spPr>
        <p:txBody>
          <a:bodyPr>
            <a:normAutofit/>
          </a:bodyPr>
          <a:lstStyle>
            <a:lvl1pPr marL="468000" indent="-288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anose="020B0503030403020204" pitchFamily="34" charset="0"/>
              <a:buChar char="−"/>
              <a:defRPr sz="1600">
                <a:latin typeface="Myriad Pro" pitchFamily="34" charset="0"/>
              </a:defRPr>
            </a:lvl1pPr>
            <a:lvl2pPr marL="1080000" indent="-216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  <a:defRPr sz="12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Text</a:t>
            </a:r>
          </a:p>
        </p:txBody>
      </p:sp>
      <p:pic>
        <p:nvPicPr>
          <p:cNvPr id="14" name="Kuva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sp>
        <p:nvSpPr>
          <p:cNvPr id="9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</p:spTree>
    <p:extLst>
      <p:ext uri="{BB962C8B-B14F-4D97-AF65-F5344CB8AC3E}">
        <p14:creationId xmlns:p14="http://schemas.microsoft.com/office/powerpoint/2010/main" val="3850029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457200" y="1556792"/>
            <a:ext cx="4042792" cy="864096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11" name="Sisällön paikkamerkki 2"/>
          <p:cNvSpPr>
            <a:spLocks noGrp="1"/>
          </p:cNvSpPr>
          <p:nvPr>
            <p:ph idx="10" hasCustomPrompt="1"/>
          </p:nvPr>
        </p:nvSpPr>
        <p:spPr>
          <a:xfrm>
            <a:off x="452769" y="2420888"/>
            <a:ext cx="4047223" cy="3960440"/>
          </a:xfrm>
        </p:spPr>
        <p:txBody>
          <a:bodyPr>
            <a:normAutofit/>
          </a:bodyPr>
          <a:lstStyle>
            <a:lvl1pPr marL="468000" indent="-288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anose="020B0503030403020204" pitchFamily="34" charset="0"/>
              <a:buChar char="−"/>
              <a:defRPr sz="1600">
                <a:latin typeface="Myriad Pro" pitchFamily="34" charset="0"/>
              </a:defRPr>
            </a:lvl1pPr>
            <a:lvl2pPr marL="1080000" indent="-216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  <a:defRPr sz="12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Text</a:t>
            </a:r>
          </a:p>
        </p:txBody>
      </p:sp>
      <p:sp>
        <p:nvSpPr>
          <p:cNvPr id="16" name="Kuvan paikkamerkki 15"/>
          <p:cNvSpPr>
            <a:spLocks noGrp="1"/>
          </p:cNvSpPr>
          <p:nvPr>
            <p:ph type="pic" sz="quarter" idx="12" hasCustomPrompt="1"/>
          </p:nvPr>
        </p:nvSpPr>
        <p:spPr>
          <a:xfrm>
            <a:off x="4932040" y="0"/>
            <a:ext cx="421196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latin typeface="Myriad Pro" pitchFamily="34" charset="0"/>
              </a:defRPr>
            </a:lvl1pPr>
          </a:lstStyle>
          <a:p>
            <a:r>
              <a:rPr lang="fi-FI" dirty="0" err="1" smtClean="0"/>
              <a:t>Add</a:t>
            </a:r>
            <a:r>
              <a:rPr lang="fi-FI" dirty="0" smtClean="0"/>
              <a:t> an image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pressing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smtClean="0"/>
              <a:t>an </a:t>
            </a:r>
            <a:r>
              <a:rPr lang="fi-FI" dirty="0" err="1" smtClean="0"/>
              <a:t>icon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middle</a:t>
            </a:r>
            <a:endParaRPr lang="en-US" dirty="0"/>
          </a:p>
        </p:txBody>
      </p:sp>
      <p:pic>
        <p:nvPicPr>
          <p:cNvPr id="12" name="Kuva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sp>
        <p:nvSpPr>
          <p:cNvPr id="1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</p:spTree>
    <p:extLst>
      <p:ext uri="{BB962C8B-B14F-4D97-AF65-F5344CB8AC3E}">
        <p14:creationId xmlns:p14="http://schemas.microsoft.com/office/powerpoint/2010/main" val="1212637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1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4452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latin typeface="Myriad Pro" pitchFamily="34" charset="0"/>
              </a:defRPr>
            </a:lvl1pPr>
          </a:lstStyle>
          <a:p>
            <a:r>
              <a:rPr lang="fi-FI" dirty="0" err="1" smtClean="0"/>
              <a:t>Add</a:t>
            </a:r>
            <a:r>
              <a:rPr lang="fi-FI" dirty="0" smtClean="0"/>
              <a:t> an image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pressing</a:t>
            </a:r>
            <a:r>
              <a:rPr lang="fi-FI" dirty="0" smtClean="0"/>
              <a:t> an </a:t>
            </a:r>
            <a:r>
              <a:rPr lang="fi-FI" dirty="0" err="1" smtClean="0"/>
              <a:t>icon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middle</a:t>
            </a:r>
            <a:endParaRPr lang="en-US" dirty="0"/>
          </a:p>
        </p:txBody>
      </p:sp>
      <p:sp>
        <p:nvSpPr>
          <p:cNvPr id="6" name="Otsikko 1"/>
          <p:cNvSpPr>
            <a:spLocks noGrp="1"/>
          </p:cNvSpPr>
          <p:nvPr>
            <p:ph type="title" hasCustomPrompt="1"/>
          </p:nvPr>
        </p:nvSpPr>
        <p:spPr>
          <a:xfrm>
            <a:off x="467544" y="5589240"/>
            <a:ext cx="8208912" cy="432048"/>
          </a:xfrm>
        </p:spPr>
        <p:txBody>
          <a:bodyPr>
            <a:normAutofit/>
          </a:bodyPr>
          <a:lstStyle>
            <a:lvl1pPr algn="l">
              <a:defRPr sz="2000" b="1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7" name="Sisällön paikkamerkki 2"/>
          <p:cNvSpPr>
            <a:spLocks noGrp="1"/>
          </p:cNvSpPr>
          <p:nvPr>
            <p:ph idx="10" hasCustomPrompt="1"/>
          </p:nvPr>
        </p:nvSpPr>
        <p:spPr>
          <a:xfrm>
            <a:off x="467544" y="6021288"/>
            <a:ext cx="8208912" cy="64807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anose="020B0503030403020204" pitchFamily="34" charset="0"/>
              <a:buNone/>
              <a:defRPr sz="1400">
                <a:latin typeface="Myriad Pro" pitchFamily="34" charset="0"/>
              </a:defRPr>
            </a:lvl1pPr>
            <a:lvl2pPr marL="86400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itchFamily="34" charset="0"/>
              <a:buNone/>
              <a:defRPr sz="12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494709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99" y="6303031"/>
            <a:ext cx="2462603" cy="438337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619672" y="1484784"/>
            <a:ext cx="6984776" cy="648072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“thank you” here</a:t>
            </a:r>
            <a:endParaRPr lang="en-US" noProof="0" dirty="0"/>
          </a:p>
        </p:txBody>
      </p:sp>
      <p:sp>
        <p:nvSpPr>
          <p:cNvPr id="15" name="Tekstin paikkamerkki 11"/>
          <p:cNvSpPr>
            <a:spLocks noGrp="1"/>
          </p:cNvSpPr>
          <p:nvPr>
            <p:ph type="body" sz="quarter" idx="12" hasCustomPrompt="1"/>
          </p:nvPr>
        </p:nvSpPr>
        <p:spPr>
          <a:xfrm>
            <a:off x="1619672" y="2204864"/>
            <a:ext cx="4922006" cy="136815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Contact information</a:t>
            </a:r>
            <a:endParaRPr lang="en-US" noProof="0" dirty="0"/>
          </a:p>
        </p:txBody>
      </p:sp>
      <p:sp>
        <p:nvSpPr>
          <p:cNvPr id="11" name="Tekstiruutu 10"/>
          <p:cNvSpPr txBox="1"/>
          <p:nvPr userDrawn="1"/>
        </p:nvSpPr>
        <p:spPr>
          <a:xfrm>
            <a:off x="5724128" y="6373573"/>
            <a:ext cx="3240360" cy="295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en-US" sz="1200" b="1" noProof="0" dirty="0" smtClean="0">
                <a:solidFill>
                  <a:srgbClr val="FEB21A"/>
                </a:solidFill>
                <a:latin typeface="Myriad Pro" pitchFamily="34" charset="0"/>
              </a:rPr>
              <a:t>www.balticurbanlab.eu</a:t>
            </a:r>
            <a:endParaRPr lang="en-US" sz="1200" b="1" noProof="0" dirty="0">
              <a:solidFill>
                <a:srgbClr val="FEB21A"/>
              </a:solidFill>
              <a:latin typeface="Myriad Pro" pitchFamily="34" charset="0"/>
            </a:endParaRPr>
          </a:p>
        </p:txBody>
      </p:sp>
      <p:pic>
        <p:nvPicPr>
          <p:cNvPr id="14" name="Kuva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sp>
        <p:nvSpPr>
          <p:cNvPr id="2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  <p:sp>
        <p:nvSpPr>
          <p:cNvPr id="23" name="Kuvan paikkamerkki 1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816000"/>
            <a:ext cx="9144000" cy="23618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latin typeface="Myriad Pro" pitchFamily="34" charset="0"/>
              </a:defRPr>
            </a:lvl1pPr>
          </a:lstStyle>
          <a:p>
            <a:r>
              <a:rPr lang="fi-FI" dirty="0" err="1" smtClean="0"/>
              <a:t>Add</a:t>
            </a:r>
            <a:r>
              <a:rPr lang="fi-FI" dirty="0" smtClean="0"/>
              <a:t> an image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pressing</a:t>
            </a:r>
            <a:r>
              <a:rPr lang="fi-FI" dirty="0" smtClean="0"/>
              <a:t> an </a:t>
            </a:r>
            <a:r>
              <a:rPr lang="fi-FI" dirty="0" err="1" smtClean="0"/>
              <a:t>icon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middle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817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99" y="6303031"/>
            <a:ext cx="2462603" cy="438337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619672" y="1700808"/>
            <a:ext cx="6984776" cy="648072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“thank you” here</a:t>
            </a:r>
            <a:endParaRPr lang="en-US" noProof="0" dirty="0"/>
          </a:p>
        </p:txBody>
      </p:sp>
      <p:sp>
        <p:nvSpPr>
          <p:cNvPr id="15" name="Tekstin paikkamerkki 11"/>
          <p:cNvSpPr>
            <a:spLocks noGrp="1"/>
          </p:cNvSpPr>
          <p:nvPr>
            <p:ph type="body" sz="quarter" idx="12" hasCustomPrompt="1"/>
          </p:nvPr>
        </p:nvSpPr>
        <p:spPr>
          <a:xfrm>
            <a:off x="1619672" y="2420888"/>
            <a:ext cx="4922006" cy="151217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Contact information</a:t>
            </a:r>
            <a:endParaRPr lang="en-US" noProof="0" dirty="0"/>
          </a:p>
        </p:txBody>
      </p:sp>
      <p:sp>
        <p:nvSpPr>
          <p:cNvPr id="11" name="Tekstiruutu 10"/>
          <p:cNvSpPr txBox="1"/>
          <p:nvPr userDrawn="1"/>
        </p:nvSpPr>
        <p:spPr>
          <a:xfrm>
            <a:off x="5724128" y="6373573"/>
            <a:ext cx="3240360" cy="295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en-US" sz="1200" b="1" noProof="0" dirty="0" smtClean="0">
                <a:solidFill>
                  <a:srgbClr val="9B9B9B"/>
                </a:solidFill>
                <a:latin typeface="Myriad Pro" pitchFamily="34" charset="0"/>
              </a:rPr>
              <a:t>www.balticurbanlab.eu</a:t>
            </a:r>
            <a:endParaRPr lang="en-US" sz="1200" b="1" noProof="0" dirty="0">
              <a:solidFill>
                <a:srgbClr val="9B9B9B"/>
              </a:solidFill>
              <a:latin typeface="Myriad Pro" pitchFamily="34" charset="0"/>
            </a:endParaRPr>
          </a:p>
        </p:txBody>
      </p:sp>
      <p:pic>
        <p:nvPicPr>
          <p:cNvPr id="16" name="Kuva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pic>
        <p:nvPicPr>
          <p:cNvPr id="20" name="Kuva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" y="3856209"/>
            <a:ext cx="8977140" cy="2381103"/>
          </a:xfrm>
          <a:prstGeom prst="rect">
            <a:avLst/>
          </a:prstGeom>
        </p:spPr>
      </p:pic>
      <p:sp>
        <p:nvSpPr>
          <p:cNvPr id="22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</p:spTree>
    <p:extLst>
      <p:ext uri="{BB962C8B-B14F-4D97-AF65-F5344CB8AC3E}">
        <p14:creationId xmlns:p14="http://schemas.microsoft.com/office/powerpoint/2010/main" val="624432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9962F-4665-4194-914B-1D25593D6662}" type="datetimeFigureOut">
              <a:rPr lang="fi-FI" smtClean="0"/>
              <a:t>29.8.2018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73DA5-75A3-4FC7-8AB4-1E43DCB5521F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00080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  <p:sldLayoutId id="2147483655" r:id="rId4"/>
    <p:sldLayoutId id="2147483666" r:id="rId5"/>
    <p:sldLayoutId id="2147483664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sty10elZcSo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323528" y="2276873"/>
            <a:ext cx="8134672" cy="648072"/>
          </a:xfrm>
        </p:spPr>
        <p:txBody>
          <a:bodyPr>
            <a:normAutofit fontScale="90000"/>
          </a:bodyPr>
          <a:lstStyle/>
          <a:p>
            <a:r>
              <a:rPr lang="et-EE" dirty="0" err="1"/>
              <a:t>Citizen</a:t>
            </a:r>
            <a:r>
              <a:rPr lang="et-EE" dirty="0"/>
              <a:t> </a:t>
            </a:r>
            <a:r>
              <a:rPr lang="et-EE" dirty="0" err="1"/>
              <a:t>involvement</a:t>
            </a:r>
            <a:r>
              <a:rPr lang="et-EE" dirty="0"/>
              <a:t> tool </a:t>
            </a:r>
            <a:r>
              <a:rPr lang="et-EE" dirty="0" err="1"/>
              <a:t>AvaLinn</a:t>
            </a:r>
            <a:r>
              <a:rPr lang="et-EE" dirty="0"/>
              <a:t> </a:t>
            </a:r>
            <a:r>
              <a:rPr lang="et-EE" dirty="0" err="1"/>
              <a:t>for</a:t>
            </a:r>
            <a:r>
              <a:rPr lang="et-EE" dirty="0"/>
              <a:t> Android and </a:t>
            </a:r>
            <a:r>
              <a:rPr lang="et-EE" dirty="0" err="1"/>
              <a:t>iOS</a:t>
            </a:r>
            <a:r>
              <a:rPr lang="et-EE" dirty="0"/>
              <a:t> </a:t>
            </a:r>
            <a:r>
              <a:rPr lang="et-EE" dirty="0" err="1"/>
              <a:t>devices</a:t>
            </a:r>
            <a:endParaRPr lang="en-GB" sz="2700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noProof="0" dirty="0" smtClean="0"/>
              <a:t>Ivari Rannama </a:t>
            </a:r>
            <a:endParaRPr lang="et-EE" noProof="0" dirty="0" smtClean="0"/>
          </a:p>
          <a:p>
            <a:r>
              <a:rPr lang="en-GB" dirty="0"/>
              <a:t>Ave Kargaja </a:t>
            </a:r>
          </a:p>
          <a:p>
            <a:r>
              <a:rPr lang="en-GB" noProof="0" dirty="0" smtClean="0"/>
              <a:t>Tallinn Urban Planning Department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0361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Functionality</a:t>
            </a:r>
            <a:r>
              <a:rPr lang="et-EE" dirty="0"/>
              <a:t> and </a:t>
            </a:r>
            <a:r>
              <a:rPr lang="et-EE" dirty="0" err="1"/>
              <a:t>data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11760"/>
            <a:ext cx="2287889" cy="40693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086" y="2411760"/>
            <a:ext cx="2289034" cy="406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4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492896"/>
            <a:ext cx="3298170" cy="2335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Functionality</a:t>
            </a:r>
            <a:r>
              <a:rPr lang="et-EE" dirty="0"/>
              <a:t> and </a:t>
            </a:r>
            <a:r>
              <a:rPr lang="et-EE" dirty="0" err="1"/>
              <a:t>data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221088"/>
            <a:ext cx="3126739" cy="2159645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21088"/>
            <a:ext cx="2930591" cy="205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1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Functionality</a:t>
            </a:r>
            <a:r>
              <a:rPr lang="et-EE" noProof="0" dirty="0" smtClean="0"/>
              <a:t> and </a:t>
            </a:r>
            <a:r>
              <a:rPr lang="et-EE" noProof="0" dirty="0" err="1" smtClean="0"/>
              <a:t>data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40" y="2417699"/>
            <a:ext cx="2294502" cy="40791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436654"/>
            <a:ext cx="2294502" cy="40791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708" y="2436654"/>
            <a:ext cx="2294502" cy="407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4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Functionality</a:t>
            </a:r>
            <a:r>
              <a:rPr lang="et-EE" dirty="0"/>
              <a:t> and </a:t>
            </a:r>
            <a:r>
              <a:rPr lang="et-EE" dirty="0" err="1"/>
              <a:t>data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2492896"/>
            <a:ext cx="2242592" cy="398882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457" y="2511558"/>
            <a:ext cx="2232248" cy="39704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85" y="2508516"/>
            <a:ext cx="2243714" cy="398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0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Functionality</a:t>
            </a:r>
            <a:r>
              <a:rPr lang="et-EE" dirty="0"/>
              <a:t> and </a:t>
            </a:r>
            <a:r>
              <a:rPr lang="et-EE" dirty="0" err="1"/>
              <a:t>data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11760"/>
            <a:ext cx="2243713" cy="39888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411760"/>
            <a:ext cx="2243714" cy="398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6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Functionality</a:t>
            </a:r>
            <a:r>
              <a:rPr lang="et-EE" dirty="0"/>
              <a:t> and </a:t>
            </a:r>
            <a:r>
              <a:rPr lang="et-EE" dirty="0" err="1"/>
              <a:t>data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411760"/>
            <a:ext cx="5616624" cy="400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1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Marketing</a:t>
            </a:r>
            <a:endParaRPr lang="et-E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/>
              <a:t>New </a:t>
            </a:r>
            <a:r>
              <a:rPr lang="et-EE" dirty="0" err="1"/>
              <a:t>involvement</a:t>
            </a:r>
            <a:r>
              <a:rPr lang="et-EE" dirty="0"/>
              <a:t> </a:t>
            </a:r>
            <a:r>
              <a:rPr lang="et-EE" dirty="0" err="1"/>
              <a:t>mobile</a:t>
            </a:r>
            <a:r>
              <a:rPr lang="et-EE" dirty="0"/>
              <a:t> </a:t>
            </a:r>
            <a:r>
              <a:rPr lang="et-EE" dirty="0" err="1"/>
              <a:t>app</a:t>
            </a:r>
            <a:r>
              <a:rPr lang="et-EE" dirty="0"/>
              <a:t> </a:t>
            </a:r>
            <a:r>
              <a:rPr lang="et-EE" dirty="0" err="1"/>
              <a:t>AvaLinn</a:t>
            </a:r>
            <a:r>
              <a:rPr lang="et-EE" dirty="0"/>
              <a:t> </a:t>
            </a:r>
          </a:p>
          <a:p>
            <a:endParaRPr lang="et-EE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78547"/>
            <a:ext cx="4056155" cy="29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257132"/>
            <a:ext cx="4082275" cy="2631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762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Skoone</a:t>
            </a:r>
            <a:r>
              <a:rPr lang="et-EE" dirty="0" smtClean="0"/>
              <a:t> marketing</a:t>
            </a:r>
            <a:endParaRPr lang="et-E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/>
              <a:t>New </a:t>
            </a:r>
            <a:r>
              <a:rPr lang="et-EE" dirty="0" err="1"/>
              <a:t>involvement</a:t>
            </a:r>
            <a:r>
              <a:rPr lang="et-EE" dirty="0"/>
              <a:t> </a:t>
            </a:r>
            <a:r>
              <a:rPr lang="et-EE" dirty="0" err="1"/>
              <a:t>mobile</a:t>
            </a:r>
            <a:r>
              <a:rPr lang="et-EE" dirty="0"/>
              <a:t> </a:t>
            </a:r>
            <a:r>
              <a:rPr lang="et-EE" dirty="0" err="1"/>
              <a:t>app</a:t>
            </a:r>
            <a:r>
              <a:rPr lang="et-EE" dirty="0"/>
              <a:t> </a:t>
            </a:r>
            <a:r>
              <a:rPr lang="et-EE" dirty="0" err="1"/>
              <a:t>AvaLinn</a:t>
            </a:r>
            <a:r>
              <a:rPr lang="et-EE" dirty="0"/>
              <a:t> </a:t>
            </a:r>
          </a:p>
          <a:p>
            <a:endParaRPr lang="et-EE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46209"/>
            <a:ext cx="8229600" cy="343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67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Skoone</a:t>
            </a:r>
            <a:r>
              <a:rPr lang="et-EE" dirty="0" smtClean="0"/>
              <a:t> marketing</a:t>
            </a:r>
            <a:endParaRPr lang="et-E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t-EE" dirty="0"/>
              <a:t>New </a:t>
            </a:r>
            <a:r>
              <a:rPr lang="et-EE" dirty="0" err="1"/>
              <a:t>involvement</a:t>
            </a:r>
            <a:r>
              <a:rPr lang="et-EE" dirty="0"/>
              <a:t> </a:t>
            </a:r>
            <a:r>
              <a:rPr lang="et-EE" dirty="0" err="1"/>
              <a:t>mobile</a:t>
            </a:r>
            <a:r>
              <a:rPr lang="et-EE" dirty="0"/>
              <a:t> </a:t>
            </a:r>
            <a:r>
              <a:rPr lang="et-EE" dirty="0" err="1"/>
              <a:t>app</a:t>
            </a:r>
            <a:r>
              <a:rPr lang="et-EE" dirty="0"/>
              <a:t> </a:t>
            </a:r>
            <a:r>
              <a:rPr lang="et-EE" dirty="0" err="1"/>
              <a:t>AvaLinn</a:t>
            </a:r>
            <a:r>
              <a:rPr lang="et-EE" dirty="0"/>
              <a:t> </a:t>
            </a:r>
          </a:p>
          <a:p>
            <a:endParaRPr lang="et-EE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93120"/>
            <a:ext cx="8229600" cy="3543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08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Skoone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666741"/>
            <a:ext cx="8229600" cy="339618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67" y="3412612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58131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502" y="3614162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492493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731" y="3650605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551" y="3763256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C:\Users\rannama\AppData\Local\Microsoft\Windows\INetCache\IE\LP2XZAT1\1425663956-outline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405243"/>
            <a:ext cx="650240" cy="65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2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noProof="0" dirty="0" err="1" smtClean="0"/>
              <a:t>Get</a:t>
            </a:r>
            <a:r>
              <a:rPr lang="et-EE" noProof="0" dirty="0" smtClean="0"/>
              <a:t> </a:t>
            </a:r>
            <a:r>
              <a:rPr lang="et-EE" noProof="0" dirty="0" err="1" smtClean="0"/>
              <a:t>AvaLinn</a:t>
            </a:r>
            <a:r>
              <a:rPr lang="et-EE" noProof="0" dirty="0" smtClean="0"/>
              <a:t> and </a:t>
            </a:r>
            <a:r>
              <a:rPr lang="et-EE" noProof="0" dirty="0" err="1" smtClean="0"/>
              <a:t>explore</a:t>
            </a:r>
            <a:r>
              <a:rPr lang="et-EE" noProof="0" dirty="0" smtClean="0"/>
              <a:t> </a:t>
            </a:r>
            <a:r>
              <a:rPr lang="et-EE" noProof="0" dirty="0" err="1" smtClean="0"/>
              <a:t>it</a:t>
            </a:r>
            <a:r>
              <a:rPr lang="et-EE" noProof="0" dirty="0" smtClean="0"/>
              <a:t> </a:t>
            </a:r>
            <a:r>
              <a:rPr lang="et-EE" noProof="0" dirty="0" err="1" smtClean="0"/>
              <a:t>Yourself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7" y="2812028"/>
            <a:ext cx="4049626" cy="2971967"/>
          </a:xfrm>
        </p:spPr>
      </p:pic>
      <p:sp>
        <p:nvSpPr>
          <p:cNvPr id="8" name="TextBox 7"/>
          <p:cNvSpPr txBox="1"/>
          <p:nvPr/>
        </p:nvSpPr>
        <p:spPr>
          <a:xfrm>
            <a:off x="2181859" y="2424742"/>
            <a:ext cx="716863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OPEN</a:t>
            </a:r>
            <a:endParaRPr lang="et-EE" dirty="0"/>
          </a:p>
        </p:txBody>
      </p:sp>
      <p:sp>
        <p:nvSpPr>
          <p:cNvPr id="9" name="TextBox 8"/>
          <p:cNvSpPr txBox="1"/>
          <p:nvPr/>
        </p:nvSpPr>
        <p:spPr>
          <a:xfrm>
            <a:off x="2309297" y="4113345"/>
            <a:ext cx="461986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OR</a:t>
            </a:r>
            <a:endParaRPr lang="et-EE" dirty="0"/>
          </a:p>
        </p:txBody>
      </p:sp>
      <p:sp>
        <p:nvSpPr>
          <p:cNvPr id="10" name="TextBox 9"/>
          <p:cNvSpPr txBox="1"/>
          <p:nvPr/>
        </p:nvSpPr>
        <p:spPr>
          <a:xfrm>
            <a:off x="1579899" y="5728284"/>
            <a:ext cx="2145267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SEARCH FOR </a:t>
            </a:r>
            <a:r>
              <a:rPr lang="et-EE" dirty="0" err="1" smtClean="0"/>
              <a:t>AvaLinn</a:t>
            </a:r>
            <a:endParaRPr lang="et-EE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367" y="5728284"/>
            <a:ext cx="405767" cy="4057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10800" y="6189235"/>
            <a:ext cx="1883464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INSTAL AND OPEN</a:t>
            </a:r>
            <a:endParaRPr lang="et-EE" dirty="0"/>
          </a:p>
        </p:txBody>
      </p:sp>
      <p:pic>
        <p:nvPicPr>
          <p:cNvPr id="1027" name="Picture 2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95" y="2812028"/>
            <a:ext cx="2715237" cy="271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811819" y="2442696"/>
            <a:ext cx="461986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OR</a:t>
            </a:r>
            <a:endParaRPr lang="et-EE" dirty="0"/>
          </a:p>
        </p:txBody>
      </p:sp>
      <p:sp>
        <p:nvSpPr>
          <p:cNvPr id="15" name="TextBox 14"/>
          <p:cNvSpPr txBox="1"/>
          <p:nvPr/>
        </p:nvSpPr>
        <p:spPr>
          <a:xfrm>
            <a:off x="6247207" y="2448052"/>
            <a:ext cx="1168910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SCAN THIS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42787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Skoone</a:t>
            </a:r>
            <a:r>
              <a:rPr lang="et-EE" dirty="0"/>
              <a:t> </a:t>
            </a:r>
            <a:r>
              <a:rPr lang="et-EE" dirty="0" err="1" smtClean="0"/>
              <a:t>feedback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22" y="2298700"/>
            <a:ext cx="885190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73016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94" y="3982836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08920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812666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877" y="4215872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48908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610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Skoone</a:t>
            </a:r>
            <a:r>
              <a:rPr lang="et-EE" dirty="0"/>
              <a:t> </a:t>
            </a:r>
            <a:r>
              <a:rPr lang="et-EE" dirty="0" err="1" smtClean="0"/>
              <a:t>feedback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66302"/>
            <a:ext cx="6264696" cy="406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861048"/>
            <a:ext cx="2736304" cy="221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80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Skoone</a:t>
            </a:r>
            <a:r>
              <a:rPr lang="et-EE" noProof="0" dirty="0" smtClean="0"/>
              <a:t> </a:t>
            </a:r>
            <a:r>
              <a:rPr lang="et-EE" noProof="0" dirty="0" err="1" smtClean="0"/>
              <a:t>feedback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9074" y="2420938"/>
            <a:ext cx="6425851" cy="388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Content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80728"/>
            <a:ext cx="4263035" cy="303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4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Skoone</a:t>
            </a:r>
            <a:r>
              <a:rPr lang="et-EE" dirty="0"/>
              <a:t> </a:t>
            </a:r>
            <a:r>
              <a:rPr lang="et-EE" dirty="0" err="1"/>
              <a:t>feedback</a:t>
            </a:r>
            <a:endParaRPr lang="et-E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New involvement mobile app </a:t>
            </a:r>
            <a:r>
              <a:rPr lang="en-GB" dirty="0" err="1"/>
              <a:t>AvaLinn</a:t>
            </a:r>
            <a:r>
              <a:rPr lang="en-GB" dirty="0"/>
              <a:t> 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929" y="2420938"/>
            <a:ext cx="7108142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143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Skoone</a:t>
            </a:r>
            <a:r>
              <a:rPr lang="et-EE" noProof="0" dirty="0" smtClean="0"/>
              <a:t> </a:t>
            </a:r>
            <a:r>
              <a:rPr lang="et-EE" noProof="0" dirty="0" err="1" smtClean="0"/>
              <a:t>inactive</a:t>
            </a:r>
            <a:r>
              <a:rPr lang="et-EE" noProof="0" dirty="0" smtClean="0"/>
              <a:t> </a:t>
            </a:r>
            <a:r>
              <a:rPr lang="et-EE" noProof="0" dirty="0" err="1" smtClean="0"/>
              <a:t>period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6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706552"/>
            <a:ext cx="8229600" cy="331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2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Vana-Kalamaja</a:t>
            </a:r>
            <a:r>
              <a:rPr lang="en-GB" noProof="0" dirty="0" smtClean="0"/>
              <a:t> street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974" y="2721397"/>
            <a:ext cx="541183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11760"/>
            <a:ext cx="2304256" cy="409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5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Vana-Kalamaja</a:t>
            </a:r>
            <a:r>
              <a:rPr lang="en-GB" noProof="0" dirty="0" smtClean="0"/>
              <a:t> street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684066"/>
            <a:ext cx="8229600" cy="336153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12976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523853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02459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567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Vana-Kalamaja</a:t>
            </a:r>
            <a:r>
              <a:rPr lang="en-GB" noProof="0" dirty="0" smtClean="0"/>
              <a:t> street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24" y="2636912"/>
            <a:ext cx="7994624" cy="3243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973325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099" y="3356992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509120"/>
            <a:ext cx="525261" cy="47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60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Vana-Kalamaja</a:t>
            </a:r>
            <a:r>
              <a:rPr lang="en-GB" noProof="0" dirty="0" smtClean="0"/>
              <a:t> street</a:t>
            </a:r>
            <a:r>
              <a:rPr lang="et-EE" noProof="0" dirty="0" smtClean="0"/>
              <a:t> </a:t>
            </a:r>
            <a:r>
              <a:rPr lang="et-EE" noProof="0" dirty="0" err="1" smtClean="0"/>
              <a:t>feedback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67198"/>
            <a:ext cx="5761037" cy="373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287959"/>
            <a:ext cx="5072063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5939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Vana-Kalamaja</a:t>
            </a:r>
            <a:r>
              <a:rPr lang="en-GB" noProof="0" dirty="0" smtClean="0"/>
              <a:t> street</a:t>
            </a:r>
            <a:r>
              <a:rPr lang="et-EE" noProof="0" dirty="0" smtClean="0"/>
              <a:t> </a:t>
            </a:r>
            <a:r>
              <a:rPr lang="et-EE" noProof="0" dirty="0" err="1" smtClean="0"/>
              <a:t>feedback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08" y="2276872"/>
            <a:ext cx="6408711" cy="430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262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err="1" smtClean="0"/>
              <a:t>Skoone</a:t>
            </a:r>
            <a:r>
              <a:rPr lang="et-EE" dirty="0" smtClean="0"/>
              <a:t> </a:t>
            </a:r>
            <a:r>
              <a:rPr lang="et-EE" dirty="0" err="1" smtClean="0"/>
              <a:t>activity</a:t>
            </a:r>
            <a:r>
              <a:rPr lang="et-EE" dirty="0" smtClean="0"/>
              <a:t> </a:t>
            </a:r>
            <a:r>
              <a:rPr lang="et-EE" dirty="0" err="1" smtClean="0"/>
              <a:t>belt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13" name="Content Placeholder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01310"/>
            <a:ext cx="7442335" cy="3887787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928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noProof="0" dirty="0" err="1" smtClean="0"/>
              <a:t>Summary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10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103780" y="2420938"/>
            <a:ext cx="6936439" cy="3887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0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noProof="0" dirty="0" err="1" smtClean="0"/>
              <a:t>Summary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6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" y="2639761"/>
            <a:ext cx="8229600" cy="345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Summary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GB" sz="2400" noProof="0" dirty="0" smtClean="0"/>
              <a:t>App crashed 2 times</a:t>
            </a:r>
          </a:p>
          <a:p>
            <a:pPr lvl="0"/>
            <a:r>
              <a:rPr lang="en-GB" sz="2400" dirty="0" smtClean="0"/>
              <a:t>Not much pictures added</a:t>
            </a:r>
            <a:endParaRPr lang="en-GB" sz="2400" noProof="0" dirty="0" smtClean="0"/>
          </a:p>
          <a:p>
            <a:r>
              <a:rPr lang="en-GB" sz="2400" dirty="0" err="1" smtClean="0"/>
              <a:t>Skoone</a:t>
            </a:r>
            <a:r>
              <a:rPr lang="en-GB" sz="2400" dirty="0" smtClean="0"/>
              <a:t> - 167 hours in the app (average 5,2 hours per day). </a:t>
            </a:r>
          </a:p>
          <a:p>
            <a:r>
              <a:rPr lang="en-GB" sz="2400" dirty="0" err="1" smtClean="0"/>
              <a:t>Vana-Kalamaja</a:t>
            </a:r>
            <a:r>
              <a:rPr lang="en-GB" sz="2400" dirty="0" smtClean="0"/>
              <a:t> Street </a:t>
            </a:r>
            <a:r>
              <a:rPr lang="et-EE" sz="2400" dirty="0" smtClean="0"/>
              <a:t>- </a:t>
            </a:r>
            <a:r>
              <a:rPr lang="en-GB" sz="2400" dirty="0" smtClean="0"/>
              <a:t>73 hours in the app (average 4,3 hours per day).</a:t>
            </a:r>
            <a:endParaRPr lang="et-EE" sz="2400" dirty="0" smtClean="0"/>
          </a:p>
          <a:p>
            <a:r>
              <a:rPr lang="en-GB" sz="2400" dirty="0"/>
              <a:t>To we lead them in the app or to we let them </a:t>
            </a:r>
            <a:r>
              <a:rPr lang="en-GB" sz="2400" dirty="0" smtClean="0"/>
              <a:t>explore</a:t>
            </a:r>
          </a:p>
          <a:p>
            <a:r>
              <a:rPr lang="en-GB" sz="2400" noProof="0" dirty="0" smtClean="0"/>
              <a:t>More positive than negative feedback</a:t>
            </a:r>
            <a:endParaRPr lang="en-GB" sz="2400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9071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Lessons learned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400" noProof="0" dirty="0" smtClean="0"/>
              <a:t>Web page versus mobile app  - more </a:t>
            </a:r>
            <a:r>
              <a:rPr lang="et-EE" sz="2400" noProof="0" dirty="0" err="1" smtClean="0"/>
              <a:t>analyzes</a:t>
            </a:r>
            <a:endParaRPr lang="et-EE" sz="2400" noProof="0" dirty="0" smtClean="0"/>
          </a:p>
          <a:p>
            <a:pPr lvl="0"/>
            <a:r>
              <a:rPr lang="en-GB" sz="2400" noProof="0" dirty="0" smtClean="0"/>
              <a:t>Usability, user experience, testing, testing, testing and </a:t>
            </a:r>
            <a:r>
              <a:rPr lang="et-EE" sz="2400" noProof="0" dirty="0" smtClean="0"/>
              <a:t>v</a:t>
            </a:r>
            <a:r>
              <a:rPr lang="en-GB" sz="2400" noProof="0" dirty="0" err="1" smtClean="0"/>
              <a:t>isual</a:t>
            </a:r>
            <a:r>
              <a:rPr lang="en-GB" sz="2400" noProof="0" dirty="0" smtClean="0"/>
              <a:t> is very important </a:t>
            </a:r>
          </a:p>
          <a:p>
            <a:pPr lvl="0"/>
            <a:r>
              <a:rPr lang="en-GB" sz="2400" noProof="0" dirty="0" smtClean="0"/>
              <a:t>Marketing is very important and needs more finances </a:t>
            </a:r>
          </a:p>
          <a:p>
            <a:pPr lvl="0"/>
            <a:r>
              <a:rPr lang="en-GB" sz="2400" noProof="0" dirty="0" smtClean="0"/>
              <a:t>Implementation</a:t>
            </a:r>
          </a:p>
          <a:p>
            <a:pPr lvl="0"/>
            <a:r>
              <a:rPr lang="et-EE" sz="2400" dirty="0"/>
              <a:t>D</a:t>
            </a:r>
            <a:r>
              <a:rPr lang="en-GB" sz="2400" noProof="0" dirty="0" err="1" smtClean="0"/>
              <a:t>evelopment</a:t>
            </a:r>
            <a:r>
              <a:rPr lang="en-GB" sz="2400" noProof="0" dirty="0" smtClean="0"/>
              <a:t> budget sets limits</a:t>
            </a:r>
          </a:p>
          <a:p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7477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Future</a:t>
            </a:r>
            <a:endParaRPr lang="en-GB" noProof="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noProof="0" dirty="0" smtClean="0"/>
              <a:t>Analysing and developing web version</a:t>
            </a:r>
          </a:p>
          <a:p>
            <a:r>
              <a:rPr lang="et-EE" sz="2400" noProof="0" dirty="0" err="1" smtClean="0"/>
              <a:t>Changing</a:t>
            </a:r>
            <a:r>
              <a:rPr lang="et-EE" sz="2400" noProof="0" dirty="0" smtClean="0"/>
              <a:t> </a:t>
            </a:r>
            <a:r>
              <a:rPr lang="et-EE" sz="2400" noProof="0" dirty="0" err="1" smtClean="0"/>
              <a:t>the</a:t>
            </a:r>
            <a:r>
              <a:rPr lang="et-EE" sz="2400" noProof="0" dirty="0" smtClean="0"/>
              <a:t> </a:t>
            </a:r>
            <a:r>
              <a:rPr lang="et-EE" sz="2400" noProof="0" dirty="0" err="1" smtClean="0"/>
              <a:t>hosting</a:t>
            </a:r>
            <a:r>
              <a:rPr lang="et-EE" sz="2400" noProof="0" dirty="0" smtClean="0"/>
              <a:t> </a:t>
            </a:r>
            <a:r>
              <a:rPr lang="et-EE" sz="2400" noProof="0" dirty="0" err="1" smtClean="0"/>
              <a:t>environment</a:t>
            </a:r>
            <a:endParaRPr lang="en-GB" sz="2400" noProof="0" dirty="0" smtClean="0"/>
          </a:p>
          <a:p>
            <a:r>
              <a:rPr lang="en-GB" sz="2400" noProof="0" dirty="0" smtClean="0"/>
              <a:t>Idea gathering platform for the City not only for the urban planners</a:t>
            </a:r>
            <a:endParaRPr lang="et-EE" sz="2400" noProof="0" dirty="0" smtClean="0"/>
          </a:p>
          <a:p>
            <a:r>
              <a:rPr lang="en-GB" sz="2400" dirty="0"/>
              <a:t>Software development </a:t>
            </a:r>
            <a:r>
              <a:rPr lang="et-EE" sz="2400" dirty="0"/>
              <a:t>in </a:t>
            </a:r>
            <a:r>
              <a:rPr lang="et-EE" sz="2400" dirty="0" err="1"/>
              <a:t>the</a:t>
            </a:r>
            <a:r>
              <a:rPr lang="et-EE" sz="2400" dirty="0"/>
              <a:t> </a:t>
            </a:r>
            <a:r>
              <a:rPr lang="et-EE" sz="2400" dirty="0" err="1"/>
              <a:t>scope</a:t>
            </a:r>
            <a:r>
              <a:rPr lang="et-EE" sz="2400" dirty="0"/>
              <a:t> of </a:t>
            </a:r>
            <a:r>
              <a:rPr lang="et-EE" sz="2400" dirty="0" err="1"/>
              <a:t>Augmented</a:t>
            </a:r>
            <a:r>
              <a:rPr lang="et-EE" sz="2400" dirty="0"/>
              <a:t> </a:t>
            </a:r>
            <a:r>
              <a:rPr lang="et-EE" sz="2400" dirty="0" err="1"/>
              <a:t>Urbans</a:t>
            </a:r>
            <a:r>
              <a:rPr lang="et-EE" sz="2400" dirty="0"/>
              <a:t> Project</a:t>
            </a:r>
            <a:r>
              <a:rPr lang="et-EE" sz="2400" dirty="0" smtClean="0"/>
              <a:t>.</a:t>
            </a:r>
            <a:endParaRPr lang="en-GB" sz="2400" noProof="0" dirty="0" smtClean="0"/>
          </a:p>
          <a:p>
            <a:r>
              <a:rPr lang="en-GB" sz="2400" noProof="0" dirty="0" smtClean="0"/>
              <a:t>New idea gathering (Tallinn main street) and marketing</a:t>
            </a:r>
            <a:endParaRPr lang="et-EE" sz="2400" noProof="0" dirty="0" smtClean="0"/>
          </a:p>
          <a:p>
            <a:endParaRPr lang="en-GB" sz="2400" noProof="0" dirty="0" smtClean="0"/>
          </a:p>
          <a:p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2537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main street in </a:t>
            </a:r>
            <a:r>
              <a:rPr lang="en-US" dirty="0" err="1"/>
              <a:t>AvaLinn</a:t>
            </a:r>
            <a:endParaRPr lang="et-E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New involvement mobile app </a:t>
            </a:r>
            <a:r>
              <a:rPr lang="en-GB" dirty="0" err="1"/>
              <a:t>AvaLinn</a:t>
            </a:r>
            <a:r>
              <a:rPr lang="en-GB" dirty="0"/>
              <a:t> </a:t>
            </a:r>
          </a:p>
        </p:txBody>
      </p:sp>
      <p:pic>
        <p:nvPicPr>
          <p:cNvPr id="6" name="sty10elZcSo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72130" y="2564904"/>
            <a:ext cx="6368222" cy="358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427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noProof="0" dirty="0" err="1" smtClean="0"/>
              <a:t>Get</a:t>
            </a:r>
            <a:r>
              <a:rPr lang="et-EE" noProof="0" dirty="0" smtClean="0"/>
              <a:t> </a:t>
            </a:r>
            <a:r>
              <a:rPr lang="et-EE" noProof="0" dirty="0" err="1" smtClean="0"/>
              <a:t>AvaLinn</a:t>
            </a:r>
            <a:r>
              <a:rPr lang="et-EE" noProof="0" dirty="0" smtClean="0"/>
              <a:t> and </a:t>
            </a:r>
            <a:r>
              <a:rPr lang="et-EE" noProof="0" dirty="0" err="1" smtClean="0"/>
              <a:t>give</a:t>
            </a:r>
            <a:r>
              <a:rPr lang="et-EE" dirty="0"/>
              <a:t> </a:t>
            </a:r>
            <a:r>
              <a:rPr lang="et-EE" dirty="0" err="1"/>
              <a:t>us</a:t>
            </a:r>
            <a:r>
              <a:rPr lang="et-EE" dirty="0"/>
              <a:t> </a:t>
            </a:r>
            <a:r>
              <a:rPr lang="et-EE" dirty="0" err="1" smtClean="0"/>
              <a:t>feedback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77" y="2812028"/>
            <a:ext cx="4049626" cy="2971967"/>
          </a:xfrm>
        </p:spPr>
      </p:pic>
      <p:sp>
        <p:nvSpPr>
          <p:cNvPr id="8" name="TextBox 7"/>
          <p:cNvSpPr txBox="1"/>
          <p:nvPr/>
        </p:nvSpPr>
        <p:spPr>
          <a:xfrm>
            <a:off x="2181859" y="2424742"/>
            <a:ext cx="716863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OPEN</a:t>
            </a:r>
            <a:endParaRPr lang="et-EE" dirty="0"/>
          </a:p>
        </p:txBody>
      </p:sp>
      <p:sp>
        <p:nvSpPr>
          <p:cNvPr id="9" name="TextBox 8"/>
          <p:cNvSpPr txBox="1"/>
          <p:nvPr/>
        </p:nvSpPr>
        <p:spPr>
          <a:xfrm>
            <a:off x="2309297" y="4113345"/>
            <a:ext cx="461986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OR</a:t>
            </a:r>
            <a:endParaRPr lang="et-EE" dirty="0"/>
          </a:p>
        </p:txBody>
      </p:sp>
      <p:sp>
        <p:nvSpPr>
          <p:cNvPr id="10" name="TextBox 9"/>
          <p:cNvSpPr txBox="1"/>
          <p:nvPr/>
        </p:nvSpPr>
        <p:spPr>
          <a:xfrm>
            <a:off x="1579899" y="5728284"/>
            <a:ext cx="2145267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SEARCH FOR </a:t>
            </a:r>
            <a:r>
              <a:rPr lang="et-EE" dirty="0" err="1" smtClean="0"/>
              <a:t>AvaLinn</a:t>
            </a:r>
            <a:endParaRPr lang="et-EE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367" y="5728284"/>
            <a:ext cx="405767" cy="40576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10800" y="6189235"/>
            <a:ext cx="1883464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INSTAL AND OPEN</a:t>
            </a:r>
            <a:endParaRPr lang="et-EE" dirty="0"/>
          </a:p>
        </p:txBody>
      </p:sp>
      <p:pic>
        <p:nvPicPr>
          <p:cNvPr id="1027" name="Picture 2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95" y="2812028"/>
            <a:ext cx="2715237" cy="271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811819" y="2442696"/>
            <a:ext cx="461986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OR</a:t>
            </a:r>
            <a:endParaRPr lang="et-EE" dirty="0"/>
          </a:p>
        </p:txBody>
      </p:sp>
      <p:sp>
        <p:nvSpPr>
          <p:cNvPr id="15" name="TextBox 14"/>
          <p:cNvSpPr txBox="1"/>
          <p:nvPr/>
        </p:nvSpPr>
        <p:spPr>
          <a:xfrm>
            <a:off x="6247207" y="2448052"/>
            <a:ext cx="1168910" cy="369332"/>
          </a:xfrm>
          <a:prstGeom prst="rect">
            <a:avLst/>
          </a:prstGeom>
          <a:noFill/>
        </p:spPr>
        <p:txBody>
          <a:bodyPr wrap="none" rtlCol="0" anchor="t" anchorCtr="1">
            <a:spAutoFit/>
          </a:bodyPr>
          <a:lstStyle/>
          <a:p>
            <a:r>
              <a:rPr lang="et-EE" dirty="0" smtClean="0"/>
              <a:t>SCAN THIS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326418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 smtClean="0"/>
              <a:t>Thank You!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b="1" noProof="0" dirty="0" err="1" smtClean="0"/>
              <a:t>Ivari</a:t>
            </a:r>
            <a:r>
              <a:rPr lang="en-GB" b="1" noProof="0" dirty="0" smtClean="0"/>
              <a:t> </a:t>
            </a:r>
            <a:r>
              <a:rPr lang="en-GB" b="1" noProof="0" dirty="0" err="1" smtClean="0"/>
              <a:t>Rannama</a:t>
            </a:r>
            <a:endParaRPr lang="en-GB" b="1" noProof="0" dirty="0" smtClean="0"/>
          </a:p>
          <a:p>
            <a:r>
              <a:rPr lang="en-GB" noProof="0" dirty="0" smtClean="0"/>
              <a:t>Director of Geomatics Service</a:t>
            </a:r>
          </a:p>
          <a:p>
            <a:r>
              <a:rPr lang="en-GB" noProof="0" dirty="0" smtClean="0"/>
              <a:t>Tallinn Urban Planning Department</a:t>
            </a:r>
          </a:p>
          <a:p>
            <a:r>
              <a:rPr lang="en-GB" noProof="0" dirty="0" smtClean="0"/>
              <a:t>Mob. +372 55604745</a:t>
            </a:r>
          </a:p>
          <a:p>
            <a:r>
              <a:rPr lang="en-GB" noProof="0" dirty="0" smtClean="0"/>
              <a:t>Ivari.Rannama@tallinnlv.ee</a:t>
            </a:r>
          </a:p>
          <a:p>
            <a:r>
              <a:rPr lang="en-GB" noProof="0" dirty="0" smtClean="0"/>
              <a:t>www.balticurbanlab.eu | own organizations website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65" b="763"/>
          <a:stretch/>
        </p:blipFill>
        <p:spPr/>
      </p:pic>
    </p:spTree>
    <p:extLst>
      <p:ext uri="{BB962C8B-B14F-4D97-AF65-F5344CB8AC3E}">
        <p14:creationId xmlns:p14="http://schemas.microsoft.com/office/powerpoint/2010/main" val="328198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noProof="0" dirty="0" err="1" smtClean="0"/>
              <a:t>workshop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6" name="BUL mõttetalgu timelapse 2016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3489" y="2420938"/>
            <a:ext cx="6917021" cy="3887787"/>
          </a:xfrm>
        </p:spPr>
      </p:pic>
    </p:spTree>
    <p:extLst>
      <p:ext uri="{BB962C8B-B14F-4D97-AF65-F5344CB8AC3E}">
        <p14:creationId xmlns:p14="http://schemas.microsoft.com/office/powerpoint/2010/main" val="155108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err="1"/>
              <a:t>workshop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6" name="Content Placeholder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8818" y="2420938"/>
            <a:ext cx="5186363" cy="3887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7150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04" y="2204864"/>
            <a:ext cx="2195842" cy="39056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Environments</a:t>
            </a:r>
            <a:endParaRPr lang="en-GB" noProof="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197" y="2751012"/>
            <a:ext cx="2185787" cy="3887787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2598" y="2204864"/>
            <a:ext cx="4248472" cy="28146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8922" y="4365104"/>
            <a:ext cx="4165013" cy="196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2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 apps in three languages</a:t>
            </a:r>
            <a:endParaRPr lang="en-GB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37" y="2411760"/>
            <a:ext cx="3185405" cy="3887787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</a:p>
          <a:p>
            <a:endParaRPr lang="en-GB" noProof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92896"/>
            <a:ext cx="3950126" cy="39501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23928" y="4581128"/>
            <a:ext cx="1337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t-EE" sz="2400" dirty="0" smtClean="0"/>
              <a:t>609 : 616</a:t>
            </a:r>
            <a:endParaRPr lang="et-EE" sz="2400" dirty="0"/>
          </a:p>
        </p:txBody>
      </p:sp>
    </p:spTree>
    <p:extLst>
      <p:ext uri="{BB962C8B-B14F-4D97-AF65-F5344CB8AC3E}">
        <p14:creationId xmlns:p14="http://schemas.microsoft.com/office/powerpoint/2010/main" val="4239571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Functionality</a:t>
            </a:r>
            <a:r>
              <a:rPr lang="et-EE" noProof="0" dirty="0" smtClean="0"/>
              <a:t> and </a:t>
            </a:r>
            <a:r>
              <a:rPr lang="et-EE" noProof="0" dirty="0" err="1" smtClean="0"/>
              <a:t>data</a:t>
            </a:r>
            <a:endParaRPr lang="en-GB" noProof="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78" y="2428799"/>
            <a:ext cx="2185787" cy="3887787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5005" y="2432821"/>
            <a:ext cx="2209420" cy="392982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865" y="2410389"/>
            <a:ext cx="2195842" cy="390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6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Functionality</a:t>
            </a:r>
            <a:r>
              <a:rPr lang="et-EE" noProof="0" dirty="0" smtClean="0"/>
              <a:t> and </a:t>
            </a:r>
            <a:r>
              <a:rPr lang="et-EE" noProof="0" dirty="0" err="1" smtClean="0"/>
              <a:t>data</a:t>
            </a:r>
            <a:endParaRPr lang="en-GB" noProof="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noProof="0" dirty="0" smtClean="0"/>
              <a:t>New involvement mobile app </a:t>
            </a:r>
            <a:r>
              <a:rPr lang="en-GB" noProof="0" dirty="0" err="1" smtClean="0"/>
              <a:t>AvaLinn</a:t>
            </a:r>
            <a:r>
              <a:rPr lang="en-GB" noProof="0" dirty="0" smtClean="0"/>
              <a:t> </a:t>
            </a:r>
            <a:endParaRPr lang="en-GB" noProof="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411760"/>
            <a:ext cx="2209420" cy="3929822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359" y="2391924"/>
            <a:ext cx="2186880" cy="3887787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610" y="2389980"/>
            <a:ext cx="2179742" cy="3875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07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F090E51-E10F-4EB1-8C92-9603A8FCB230}" vid="{E5339794-9368-48C9-855C-B5C2AB12BBB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Urban_Lab_ppt-template</Template>
  <TotalTime>956</TotalTime>
  <Words>574</Words>
  <Application>Microsoft Office PowerPoint</Application>
  <PresentationFormat>Näytössä katseltava diaesitys (4:3)</PresentationFormat>
  <Paragraphs>130</Paragraphs>
  <Slides>37</Slides>
  <Notes>11</Notes>
  <HiddenSlides>0</HiddenSlides>
  <MMClips>2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37</vt:i4>
      </vt:variant>
    </vt:vector>
  </HeadingPairs>
  <TitlesOfParts>
    <vt:vector size="42" baseType="lpstr">
      <vt:lpstr>Arial</vt:lpstr>
      <vt:lpstr>Calibri</vt:lpstr>
      <vt:lpstr>Myriad Pro</vt:lpstr>
      <vt:lpstr>Wingdings</vt:lpstr>
      <vt:lpstr>Office-teema</vt:lpstr>
      <vt:lpstr>Citizen involvement tool AvaLinn for Android and iOS devices</vt:lpstr>
      <vt:lpstr>Get AvaLinn and explore it Yourself</vt:lpstr>
      <vt:lpstr>Skoone activity belt</vt:lpstr>
      <vt:lpstr>workshop</vt:lpstr>
      <vt:lpstr>workshop</vt:lpstr>
      <vt:lpstr>Environments</vt:lpstr>
      <vt:lpstr>2 apps in three languages</vt:lpstr>
      <vt:lpstr>Functionality and data</vt:lpstr>
      <vt:lpstr>Functionality and data</vt:lpstr>
      <vt:lpstr>Functionality and data</vt:lpstr>
      <vt:lpstr>Functionality and data</vt:lpstr>
      <vt:lpstr>Functionality and data</vt:lpstr>
      <vt:lpstr>Functionality and data</vt:lpstr>
      <vt:lpstr>Functionality and data</vt:lpstr>
      <vt:lpstr>Functionality and data</vt:lpstr>
      <vt:lpstr>Marketing</vt:lpstr>
      <vt:lpstr>Skoone marketing</vt:lpstr>
      <vt:lpstr>Skoone marketing</vt:lpstr>
      <vt:lpstr>Skoone</vt:lpstr>
      <vt:lpstr>Skoone feedback</vt:lpstr>
      <vt:lpstr>Skoone feedback</vt:lpstr>
      <vt:lpstr>Skoone feedback</vt:lpstr>
      <vt:lpstr>Skoone feedback</vt:lpstr>
      <vt:lpstr>Skoone inactive period</vt:lpstr>
      <vt:lpstr>Vana-Kalamaja street</vt:lpstr>
      <vt:lpstr>Vana-Kalamaja street</vt:lpstr>
      <vt:lpstr>Vana-Kalamaja street</vt:lpstr>
      <vt:lpstr>Vana-Kalamaja street feedback</vt:lpstr>
      <vt:lpstr>Vana-Kalamaja street feedback</vt:lpstr>
      <vt:lpstr>Summary</vt:lpstr>
      <vt:lpstr>Summary</vt:lpstr>
      <vt:lpstr>Summary</vt:lpstr>
      <vt:lpstr>Lessons learned</vt:lpstr>
      <vt:lpstr>Future</vt:lpstr>
      <vt:lpstr>New main street in AvaLinn</vt:lpstr>
      <vt:lpstr>Get AvaLinn and give us feedback</vt:lpstr>
      <vt:lpstr>Thank You!</vt:lpstr>
    </vt:vector>
  </TitlesOfParts>
  <Company>Tallinna Linnakantselei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Ivari Rannama</dc:creator>
  <cp:lastModifiedBy>Rusanen Maija</cp:lastModifiedBy>
  <cp:revision>86</cp:revision>
  <dcterms:created xsi:type="dcterms:W3CDTF">2018-04-10T11:34:03Z</dcterms:created>
  <dcterms:modified xsi:type="dcterms:W3CDTF">2018-08-29T13:41:20Z</dcterms:modified>
</cp:coreProperties>
</file>